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5" r:id="rId1"/>
  </p:sldMasterIdLst>
  <p:notesMasterIdLst>
    <p:notesMasterId r:id="rId40"/>
  </p:notesMasterIdLst>
  <p:handoutMasterIdLst>
    <p:handoutMasterId r:id="rId41"/>
  </p:handoutMasterIdLst>
  <p:sldIdLst>
    <p:sldId id="256" r:id="rId2"/>
    <p:sldId id="372" r:id="rId3"/>
    <p:sldId id="347" r:id="rId4"/>
    <p:sldId id="312" r:id="rId5"/>
    <p:sldId id="337" r:id="rId6"/>
    <p:sldId id="336" r:id="rId7"/>
    <p:sldId id="327" r:id="rId8"/>
    <p:sldId id="362" r:id="rId9"/>
    <p:sldId id="364" r:id="rId10"/>
    <p:sldId id="342" r:id="rId11"/>
    <p:sldId id="328" r:id="rId12"/>
    <p:sldId id="349" r:id="rId13"/>
    <p:sldId id="341" r:id="rId14"/>
    <p:sldId id="375" r:id="rId15"/>
    <p:sldId id="329" r:id="rId16"/>
    <p:sldId id="344" r:id="rId17"/>
    <p:sldId id="338" r:id="rId18"/>
    <p:sldId id="330" r:id="rId19"/>
    <p:sldId id="345" r:id="rId20"/>
    <p:sldId id="343" r:id="rId21"/>
    <p:sldId id="377" r:id="rId22"/>
    <p:sldId id="378" r:id="rId23"/>
    <p:sldId id="357" r:id="rId24"/>
    <p:sldId id="376" r:id="rId25"/>
    <p:sldId id="373" r:id="rId26"/>
    <p:sldId id="358" r:id="rId27"/>
    <p:sldId id="379" r:id="rId28"/>
    <p:sldId id="359" r:id="rId29"/>
    <p:sldId id="374" r:id="rId30"/>
    <p:sldId id="381" r:id="rId31"/>
    <p:sldId id="380" r:id="rId32"/>
    <p:sldId id="360" r:id="rId33"/>
    <p:sldId id="298" r:id="rId34"/>
    <p:sldId id="325" r:id="rId35"/>
    <p:sldId id="299" r:id="rId36"/>
    <p:sldId id="300" r:id="rId37"/>
    <p:sldId id="383" r:id="rId38"/>
    <p:sldId id="384"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94364" autoAdjust="0"/>
  </p:normalViewPr>
  <p:slideViewPr>
    <p:cSldViewPr>
      <p:cViewPr varScale="1">
        <p:scale>
          <a:sx n="71" d="100"/>
          <a:sy n="71" d="100"/>
        </p:scale>
        <p:origin x="6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5B5717-B978-447A-B6BD-DC1424BD64A1}" type="datetimeFigureOut">
              <a:rPr lang="en-US" smtClean="0"/>
              <a:t>4/7/2017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78825C-7C6A-44CB-B749-3D2DEB85F703}" type="slidenum">
              <a:rPr lang="en-US" smtClean="0"/>
              <a:t>‹#›</a:t>
            </a:fld>
            <a:endParaRPr lang="en-US"/>
          </a:p>
        </p:txBody>
      </p:sp>
    </p:spTree>
    <p:extLst>
      <p:ext uri="{BB962C8B-B14F-4D97-AF65-F5344CB8AC3E}">
        <p14:creationId xmlns:p14="http://schemas.microsoft.com/office/powerpoint/2010/main" val="843391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0071E565-ECB5-486E-8928-8719B513B3A7}" type="datetimeFigureOut">
              <a:rPr lang="en-US"/>
              <a:pPr>
                <a:defRPr/>
              </a:pPr>
              <a:t>4/7/2017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8ADAA7D-DF9A-4BEA-BD2A-D356AD53D276}" type="slidenum">
              <a:rPr lang="en-US"/>
              <a:pPr>
                <a:defRPr/>
              </a:pPr>
              <a:t>‹#›</a:t>
            </a:fld>
            <a:endParaRPr lang="en-US" dirty="0"/>
          </a:p>
        </p:txBody>
      </p:sp>
    </p:spTree>
    <p:extLst>
      <p:ext uri="{BB962C8B-B14F-4D97-AF65-F5344CB8AC3E}">
        <p14:creationId xmlns:p14="http://schemas.microsoft.com/office/powerpoint/2010/main" val="3323544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ADAA7D-DF9A-4BEA-BD2A-D356AD53D276}" type="slidenum">
              <a:rPr lang="en-US" smtClean="0"/>
              <a:pPr>
                <a:defRPr/>
              </a:pPr>
              <a:t>29</a:t>
            </a:fld>
            <a:endParaRPr lang="en-US" dirty="0"/>
          </a:p>
        </p:txBody>
      </p:sp>
    </p:spTree>
    <p:extLst>
      <p:ext uri="{BB962C8B-B14F-4D97-AF65-F5344CB8AC3E}">
        <p14:creationId xmlns:p14="http://schemas.microsoft.com/office/powerpoint/2010/main" val="3607872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F5A344E3-9B3E-446D-82B3-8A87EC1B0390}" type="datetimeFigureOut">
              <a:rPr lang="en-US" smtClean="0"/>
              <a:pPr>
                <a:defRPr/>
              </a:pPr>
              <a:t>4/7/2017</a:t>
            </a:fld>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29" name="Slide Number Placeholder 28"/>
          <p:cNvSpPr>
            <a:spLocks noGrp="1"/>
          </p:cNvSpPr>
          <p:nvPr>
            <p:ph type="sldNum" sz="quarter" idx="12"/>
          </p:nvPr>
        </p:nvSpPr>
        <p:spPr/>
        <p:txBody>
          <a:bodyPr/>
          <a:lstStyle/>
          <a:p>
            <a:pPr>
              <a:defRPr/>
            </a:pPr>
            <a:fld id="{DEFBEDD7-6F68-40E3-AC41-268EEA599442}" type="slidenum">
              <a:rPr lang="en-US" smtClean="0"/>
              <a:pPr>
                <a:defRPr/>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checker/>
    <p:sndAc>
      <p:stSnd>
        <p:snd r:embed="rId1" name="arrow.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58D374A-84F4-49BF-9BBE-32CD01BBACD1}" type="datetimeFigureOut">
              <a:rPr lang="en-US" smtClean="0"/>
              <a:pPr>
                <a:defRPr/>
              </a:pPr>
              <a:t>4/7/2017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265A4CE-020D-4765-A0AC-69AFDEB83B96}" type="slidenum">
              <a:rPr lang="en-US" smtClean="0"/>
              <a:pPr>
                <a:defRPr/>
              </a:pPr>
              <a:t>‹#›</a:t>
            </a:fld>
            <a:endParaRPr lang="en-US" dirty="0"/>
          </a:p>
        </p:txBody>
      </p:sp>
    </p:spTree>
  </p:cSld>
  <p:clrMapOvr>
    <a:masterClrMapping/>
  </p:clrMapOvr>
  <p:transition spd="slow">
    <p:checker/>
    <p:sndAc>
      <p:stSnd>
        <p:snd r:embed="rId1" name="arrow.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C0F1AD9-97EA-4983-B362-C9448D4E51B7}" type="datetimeFigureOut">
              <a:rPr lang="en-US" smtClean="0"/>
              <a:pPr>
                <a:defRPr/>
              </a:pPr>
              <a:t>4/7/2017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B0704D-C5EC-4B5C-8ECA-B5559C1DFC55}" type="slidenum">
              <a:rPr lang="en-US" smtClean="0"/>
              <a:pPr>
                <a:defRPr/>
              </a:pPr>
              <a:t>‹#›</a:t>
            </a:fld>
            <a:endParaRPr lang="en-US" dirty="0"/>
          </a:p>
        </p:txBody>
      </p:sp>
    </p:spTree>
  </p:cSld>
  <p:clrMapOvr>
    <a:masterClrMapping/>
  </p:clrMapOvr>
  <p:transition spd="slow">
    <p:checker/>
    <p:sndAc>
      <p:stSnd>
        <p:snd r:embed="rId1" name="arrow.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CE2DFBC-77A0-408B-9516-DA958BED7391}" type="datetimeFigureOut">
              <a:rPr lang="en-US" smtClean="0"/>
              <a:pPr>
                <a:defRPr/>
              </a:pPr>
              <a:t>4/7/2017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C7427B9-5578-4C7D-8A31-11B6AB0F44DC}" type="slidenum">
              <a:rPr lang="en-US" smtClean="0"/>
              <a:pPr>
                <a:defRPr/>
              </a:pPr>
              <a:t>‹#›</a:t>
            </a:fld>
            <a:endParaRPr lang="en-US" dirty="0"/>
          </a:p>
        </p:txBody>
      </p:sp>
    </p:spTree>
  </p:cSld>
  <p:clrMapOvr>
    <a:masterClrMapping/>
  </p:clrMapOvr>
  <p:transition spd="slow">
    <p:checker/>
    <p:sndAc>
      <p:stSnd>
        <p:snd r:embed="rId1" name="arrow.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F2D46002-13FB-42C4-A3AD-EC9E6705F41F}" type="datetimeFigureOut">
              <a:rPr lang="en-US" smtClean="0"/>
              <a:pPr>
                <a:defRPr/>
              </a:pPr>
              <a:t>4/7/2017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pPr>
              <a:defRPr/>
            </a:pPr>
            <a:fld id="{2B643DB9-A4B0-47C4-867F-D5AEA445BA33}" type="slidenum">
              <a:rPr lang="en-US" smtClean="0"/>
              <a:pPr>
                <a:defRPr/>
              </a:pPr>
              <a:t>‹#›</a:t>
            </a:fld>
            <a:endParaRPr lang="en-US" dirty="0"/>
          </a:p>
        </p:txBody>
      </p:sp>
    </p:spTree>
  </p:cSld>
  <p:clrMapOvr>
    <a:masterClrMapping/>
  </p:clrMapOvr>
  <p:transition spd="slow">
    <p:checker/>
    <p:sndAc>
      <p:stSnd>
        <p:snd r:embed="rId1" name="arrow.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890F7C8-0110-403A-BC03-A14D5268D77C}" type="datetimeFigureOut">
              <a:rPr lang="en-US" smtClean="0"/>
              <a:pPr>
                <a:defRPr/>
              </a:pPr>
              <a:t>4/7/2017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FE7D24B-4F88-4F2A-8478-A62248FE382B}" type="slidenum">
              <a:rPr lang="en-US" smtClean="0"/>
              <a:pPr>
                <a:defRPr/>
              </a:pPr>
              <a:t>‹#›</a:t>
            </a:fld>
            <a:endParaRPr lang="en-US" dirty="0"/>
          </a:p>
        </p:txBody>
      </p:sp>
    </p:spTree>
  </p:cSld>
  <p:clrMapOvr>
    <a:masterClrMapping/>
  </p:clrMapOvr>
  <p:transition spd="slow">
    <p:checker/>
    <p:sndAc>
      <p:stSnd>
        <p:snd r:embed="rId1" name="arrow.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53483E60-B3AF-49D4-8995-3CF7D1981028}" type="datetimeFigureOut">
              <a:rPr lang="en-US" smtClean="0"/>
              <a:pPr>
                <a:defRPr/>
              </a:pPr>
              <a:t>4/7/2017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334C37B-CB91-4572-B34F-44675D4517C3}" type="slidenum">
              <a:rPr lang="en-US" smtClean="0"/>
              <a:pPr>
                <a:defRPr/>
              </a:pPr>
              <a:t>‹#›</a:t>
            </a:fld>
            <a:endParaRPr lang="en-US" dirty="0"/>
          </a:p>
        </p:txBody>
      </p:sp>
    </p:spTree>
  </p:cSld>
  <p:clrMapOvr>
    <a:masterClrMapping/>
  </p:clrMapOvr>
  <p:transition spd="slow">
    <p:checker/>
    <p:sndAc>
      <p:stSnd>
        <p:snd r:embed="rId1" name="arrow.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3AB4616F-1C6E-4E7F-A2C0-87EA67A8830D}" type="datetimeFigureOut">
              <a:rPr lang="en-US" smtClean="0"/>
              <a:pPr>
                <a:defRPr/>
              </a:pPr>
              <a:t>4/7/2017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E331694-0A23-46D7-84B1-6F08F6961D61}" type="slidenum">
              <a:rPr lang="en-US" smtClean="0"/>
              <a:pPr>
                <a:defRPr/>
              </a:pPr>
              <a:t>‹#›</a:t>
            </a:fld>
            <a:endParaRPr lang="en-US" dirty="0"/>
          </a:p>
        </p:txBody>
      </p:sp>
    </p:spTree>
  </p:cSld>
  <p:clrMapOvr>
    <a:masterClrMapping/>
  </p:clrMapOvr>
  <p:transition spd="slow">
    <p:checker/>
    <p:sndAc>
      <p:stSnd>
        <p:snd r:embed="rId1" name="arrow.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972D50D-4970-4068-9136-4E94A9E9786A}" type="datetimeFigureOut">
              <a:rPr lang="en-US" smtClean="0"/>
              <a:pPr>
                <a:defRPr/>
              </a:pPr>
              <a:t>4/7/2017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77CD31B-EDCF-4947-A350-F6AEB5BC77E1}" type="slidenum">
              <a:rPr lang="en-US" smtClean="0"/>
              <a:pPr>
                <a:defRPr/>
              </a:pPr>
              <a:t>‹#›</a:t>
            </a:fld>
            <a:endParaRPr lang="en-US" dirty="0"/>
          </a:p>
        </p:txBody>
      </p:sp>
    </p:spTree>
  </p:cSld>
  <p:clrMapOvr>
    <a:masterClrMapping/>
  </p:clrMapOvr>
  <p:transition spd="slow">
    <p:checker/>
    <p:sndAc>
      <p:stSnd>
        <p:snd r:embed="rId1" name="arrow.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5190677-ED34-4095-8760-D6A46CF86586}" type="datetimeFigureOut">
              <a:rPr lang="en-US" smtClean="0"/>
              <a:pPr>
                <a:defRPr/>
              </a:pPr>
              <a:t>4/7/2017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CB44FA8-2B71-4781-82A3-7543EF0D0DE5}" type="slidenum">
              <a:rPr lang="en-US" smtClean="0"/>
              <a:pPr>
                <a:defRPr/>
              </a:pPr>
              <a:t>‹#›</a:t>
            </a:fld>
            <a:endParaRPr lang="en-US" dirty="0"/>
          </a:p>
        </p:txBody>
      </p:sp>
    </p:spTree>
  </p:cSld>
  <p:clrMapOvr>
    <a:masterClrMapping/>
  </p:clrMapOvr>
  <p:transition spd="slow">
    <p:checker/>
    <p:sndAc>
      <p:stSnd>
        <p:snd r:embed="rId1" name="arrow.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7AA1696A-786E-4974-8D08-A2EA27C1944E}" type="datetimeFigureOut">
              <a:rPr lang="en-US" smtClean="0"/>
              <a:pPr>
                <a:defRPr/>
              </a:pPr>
              <a:t>4/7/2017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CD5C5DE-5D80-47C8-9339-17F5B7723D6F}" type="slidenum">
              <a:rPr lang="en-US" smtClean="0"/>
              <a:pPr>
                <a:defRPr/>
              </a:pPr>
              <a:t>‹#›</a:t>
            </a:fld>
            <a:endParaRPr lang="en-US" dirty="0"/>
          </a:p>
        </p:txBody>
      </p:sp>
    </p:spTree>
  </p:cSld>
  <p:clrMapOvr>
    <a:masterClrMapping/>
  </p:clrMapOvr>
  <p:transition spd="slow">
    <p:checker/>
    <p:sndAc>
      <p:stSnd>
        <p:snd r:embed="rId1" name="arrow.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2D745AB3-3150-474A-BF9E-D75819900368}" type="datetimeFigureOut">
              <a:rPr lang="en-US" smtClean="0"/>
              <a:pPr>
                <a:defRPr/>
              </a:pPr>
              <a:t>4/7/2017</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7FF3C5E-01A4-4E23-B877-8AAB1A79246B}"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Lst>
  <p:transition spd="slow">
    <p:checker/>
    <p:sndAc>
      <p:stSnd>
        <p:snd r:embed="rId13" name="arrow.wav"/>
      </p:stSnd>
    </p:sndAc>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ublicschoolkharod@gmail.com"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228600" y="379927"/>
            <a:ext cx="8305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2000" dirty="0" smtClean="0"/>
          </a:p>
          <a:p>
            <a:pPr eaLnBrk="1" hangingPunct="1">
              <a:spcBef>
                <a:spcPct val="0"/>
              </a:spcBef>
              <a:buClrTx/>
              <a:buSzTx/>
              <a:buFontTx/>
              <a:buNone/>
            </a:pPr>
            <a:endParaRPr lang="en-US" altLang="en-US" sz="2000" dirty="0"/>
          </a:p>
          <a:p>
            <a:pPr eaLnBrk="1" hangingPunct="1">
              <a:spcBef>
                <a:spcPct val="0"/>
              </a:spcBef>
              <a:buClrTx/>
              <a:buSzTx/>
              <a:buFontTx/>
              <a:buNone/>
            </a:pPr>
            <a:endParaRPr lang="en-US" altLang="en-US" sz="2000" dirty="0" smtClean="0"/>
          </a:p>
          <a:p>
            <a:pPr eaLnBrk="1" hangingPunct="1">
              <a:spcBef>
                <a:spcPct val="0"/>
              </a:spcBef>
              <a:buClrTx/>
              <a:buSzTx/>
              <a:buFontTx/>
              <a:buNone/>
            </a:pPr>
            <a:endParaRPr lang="en-US" altLang="en-US" sz="2000" dirty="0"/>
          </a:p>
          <a:p>
            <a:pPr eaLnBrk="1" hangingPunct="1">
              <a:spcBef>
                <a:spcPct val="0"/>
              </a:spcBef>
              <a:buClrTx/>
              <a:buSzTx/>
              <a:buFontTx/>
              <a:buNone/>
            </a:pPr>
            <a:endParaRPr lang="en-US" altLang="en-US" sz="2000" dirty="0" smtClean="0"/>
          </a:p>
          <a:p>
            <a:pPr eaLnBrk="1" hangingPunct="1">
              <a:spcBef>
                <a:spcPct val="0"/>
              </a:spcBef>
              <a:buClrTx/>
              <a:buSzTx/>
              <a:buFontTx/>
              <a:buNone/>
            </a:pPr>
            <a:endParaRPr lang="en-US" altLang="en-US" sz="2000" dirty="0"/>
          </a:p>
          <a:p>
            <a:pPr eaLnBrk="1" hangingPunct="1">
              <a:spcBef>
                <a:spcPct val="0"/>
              </a:spcBef>
              <a:buClrTx/>
              <a:buSzTx/>
              <a:buFontTx/>
              <a:buNone/>
            </a:pPr>
            <a:endParaRPr lang="en-US" altLang="en-US" sz="2000" dirty="0" smtClean="0"/>
          </a:p>
          <a:p>
            <a:pPr eaLnBrk="1" hangingPunct="1">
              <a:spcBef>
                <a:spcPct val="0"/>
              </a:spcBef>
              <a:buClrTx/>
              <a:buSzTx/>
              <a:buFontTx/>
              <a:buNone/>
            </a:pPr>
            <a:endParaRPr lang="en-US" altLang="en-US" sz="2000" dirty="0"/>
          </a:p>
          <a:p>
            <a:pPr eaLnBrk="1" hangingPunct="1">
              <a:spcBef>
                <a:spcPct val="0"/>
              </a:spcBef>
              <a:buClrTx/>
              <a:buSzTx/>
              <a:buFontTx/>
              <a:buNone/>
            </a:pPr>
            <a:endParaRPr lang="en-US" altLang="en-US" sz="2000" dirty="0" smtClean="0"/>
          </a:p>
          <a:p>
            <a:pPr algn="ctr" eaLnBrk="1" hangingPunct="1">
              <a:spcBef>
                <a:spcPct val="0"/>
              </a:spcBef>
              <a:buClrTx/>
              <a:buSzTx/>
              <a:buFontTx/>
              <a:buNone/>
            </a:pPr>
            <a:r>
              <a:rPr lang="en-US" altLang="en-US" sz="4800" dirty="0" smtClean="0">
                <a:latin typeface="Cooper Black" panose="0208090404030B020404" pitchFamily="18" charset="0"/>
              </a:rPr>
              <a:t>WELCOME  </a:t>
            </a:r>
          </a:p>
          <a:p>
            <a:pPr algn="ctr">
              <a:spcBef>
                <a:spcPct val="0"/>
              </a:spcBef>
              <a:buClrTx/>
              <a:buSzTx/>
              <a:buNone/>
            </a:pPr>
            <a:r>
              <a:rPr lang="en-US" altLang="en-US" sz="4800" dirty="0" smtClean="0">
                <a:latin typeface="Cooper Black" panose="0208090404030B020404" pitchFamily="18" charset="0"/>
              </a:rPr>
              <a:t>TO</a:t>
            </a:r>
            <a:endParaRPr lang="en-US" altLang="en-US" sz="4800" dirty="0">
              <a:latin typeface="Cooper Black" panose="0208090404030B020404" pitchFamily="18" charset="0"/>
            </a:endParaRPr>
          </a:p>
          <a:p>
            <a:pPr algn="ctr">
              <a:spcBef>
                <a:spcPct val="0"/>
              </a:spcBef>
              <a:buClrTx/>
              <a:buSzTx/>
              <a:buNone/>
            </a:pPr>
            <a:r>
              <a:rPr lang="en-US" altLang="en-US" sz="4800" dirty="0">
                <a:latin typeface="Cooper Black" panose="0208090404030B020404" pitchFamily="18" charset="0"/>
              </a:rPr>
              <a:t>   </a:t>
            </a:r>
            <a:r>
              <a:rPr lang="en-US" altLang="en-US" sz="4000" dirty="0">
                <a:latin typeface="Cooper Black" panose="0208090404030B020404" pitchFamily="18" charset="0"/>
              </a:rPr>
              <a:t>PUBLIC  SCHOOL KHAROD</a:t>
            </a:r>
          </a:p>
          <a:p>
            <a:pPr eaLnBrk="1" hangingPunct="1">
              <a:spcBef>
                <a:spcPct val="0"/>
              </a:spcBef>
              <a:buClrTx/>
              <a:buSzTx/>
              <a:buFontTx/>
              <a:buNone/>
            </a:pPr>
            <a:endParaRPr lang="en-US" altLang="en-US" sz="1800" dirty="0"/>
          </a:p>
          <a:p>
            <a:pPr eaLnBrk="1" hangingPunct="1">
              <a:spcBef>
                <a:spcPct val="0"/>
              </a:spcBef>
              <a:buClrTx/>
              <a:buSzTx/>
              <a:buFontTx/>
              <a:buNone/>
            </a:pPr>
            <a:endParaRPr lang="en-US" altLang="en-US" sz="300" dirty="0"/>
          </a:p>
          <a:p>
            <a:pPr eaLnBrk="1" hangingPunct="1">
              <a:spcBef>
                <a:spcPct val="0"/>
              </a:spcBef>
              <a:buClrTx/>
              <a:buSzTx/>
              <a:buFontTx/>
              <a:buNone/>
            </a:pPr>
            <a:endParaRPr lang="en-US" altLang="en-US" sz="300" dirty="0"/>
          </a:p>
          <a:p>
            <a:pPr eaLnBrk="1" hangingPunct="1">
              <a:spcBef>
                <a:spcPct val="0"/>
              </a:spcBef>
              <a:buClrTx/>
              <a:buSzTx/>
              <a:buFontTx/>
              <a:buNone/>
            </a:pPr>
            <a:r>
              <a:rPr lang="en-US" altLang="en-US" sz="600" dirty="0"/>
              <a:t>  </a:t>
            </a:r>
          </a:p>
          <a:p>
            <a:pPr eaLnBrk="1" hangingPunct="1">
              <a:spcBef>
                <a:spcPct val="0"/>
              </a:spcBef>
              <a:buClrTx/>
              <a:buSzTx/>
              <a:buFontTx/>
              <a:buNone/>
            </a:pPr>
            <a:endParaRPr lang="en-US" altLang="en-US" sz="600" dirty="0"/>
          </a:p>
        </p:txBody>
      </p:sp>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3463" y="379927"/>
            <a:ext cx="2336074" cy="25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8194"/>
                                        </p:tgtEl>
                                        <p:attrNameLst>
                                          <p:attrName>ppt_w</p:attrName>
                                        </p:attrNameLst>
                                      </p:cBhvr>
                                      <p:tavLst>
                                        <p:tav tm="0">
                                          <p:val>
                                            <p:strVal val="#ppt_w*.05"/>
                                          </p:val>
                                        </p:tav>
                                        <p:tav tm="100000">
                                          <p:val>
                                            <p:strVal val="#ppt_w"/>
                                          </p:val>
                                        </p:tav>
                                      </p:tavLst>
                                    </p:anim>
                                    <p:anim calcmode="lin" valueType="num">
                                      <p:cBhvr>
                                        <p:cTn id="15" dur="1000" fill="hold"/>
                                        <p:tgtEl>
                                          <p:spTgt spid="819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819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846118"/>
            <a:ext cx="2133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rPr>
              <a:t>5</a:t>
            </a:r>
            <a:r>
              <a:rPr lang="en-US" b="1" dirty="0" smtClean="0">
                <a:solidFill>
                  <a:schemeClr val="bg1"/>
                </a:solidFill>
              </a:rPr>
              <a:t> COMPULSORY SUBJECTS</a:t>
            </a:r>
            <a:endParaRPr lang="en-US" b="1" dirty="0">
              <a:solidFill>
                <a:schemeClr val="bg1"/>
              </a:solidFill>
            </a:endParaRPr>
          </a:p>
        </p:txBody>
      </p:sp>
      <p:sp>
        <p:nvSpPr>
          <p:cNvPr id="5" name="Rectangle 4"/>
          <p:cNvSpPr/>
          <p:nvPr/>
        </p:nvSpPr>
        <p:spPr>
          <a:xfrm>
            <a:off x="3025462" y="17464"/>
            <a:ext cx="3200400" cy="11603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bg1"/>
                </a:solidFill>
              </a:rPr>
              <a:t>SUBJECTS OFFRED   (IX&amp;X)</a:t>
            </a:r>
            <a:endParaRPr lang="en-US" sz="2400" b="1" dirty="0">
              <a:solidFill>
                <a:schemeClr val="bg1"/>
              </a:solidFill>
            </a:endParaRPr>
          </a:p>
        </p:txBody>
      </p:sp>
      <p:sp>
        <p:nvSpPr>
          <p:cNvPr id="6" name="Rectangle 5"/>
          <p:cNvSpPr/>
          <p:nvPr/>
        </p:nvSpPr>
        <p:spPr>
          <a:xfrm>
            <a:off x="76200" y="5410199"/>
            <a:ext cx="2194213" cy="9386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solidFill>
                  <a:schemeClr val="bg1"/>
                </a:solidFill>
              </a:rPr>
              <a:t>ENGLISH COMMUNICATIVE</a:t>
            </a:r>
            <a:endParaRPr lang="en-US" sz="1600" b="1" dirty="0">
              <a:solidFill>
                <a:schemeClr val="bg1"/>
              </a:solidFill>
            </a:endParaRPr>
          </a:p>
        </p:txBody>
      </p:sp>
      <p:sp>
        <p:nvSpPr>
          <p:cNvPr id="8" name="Rectangle 7"/>
          <p:cNvSpPr/>
          <p:nvPr/>
        </p:nvSpPr>
        <p:spPr>
          <a:xfrm>
            <a:off x="7696200" y="5410200"/>
            <a:ext cx="1371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bg1"/>
                </a:solidFill>
              </a:rPr>
              <a:t>SOCIAL SCIENCE</a:t>
            </a:r>
            <a:endParaRPr lang="en-US" b="1" dirty="0">
              <a:solidFill>
                <a:schemeClr val="bg1"/>
              </a:solidFill>
            </a:endParaRPr>
          </a:p>
        </p:txBody>
      </p:sp>
      <p:sp>
        <p:nvSpPr>
          <p:cNvPr id="9" name="Rectangle 8"/>
          <p:cNvSpPr/>
          <p:nvPr/>
        </p:nvSpPr>
        <p:spPr>
          <a:xfrm>
            <a:off x="6064825" y="1898072"/>
            <a:ext cx="257175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chemeClr val="bg1"/>
                </a:solidFill>
              </a:rPr>
              <a:t>1</a:t>
            </a:r>
            <a:r>
              <a:rPr lang="en-US" b="1" dirty="0" smtClean="0">
                <a:solidFill>
                  <a:schemeClr val="bg1"/>
                </a:solidFill>
              </a:rPr>
              <a:t> COMPULSORY VOCATIONAL SUBJECT</a:t>
            </a:r>
            <a:endParaRPr lang="en-US" b="1" dirty="0">
              <a:solidFill>
                <a:schemeClr val="bg1"/>
              </a:solidFill>
            </a:endParaRPr>
          </a:p>
        </p:txBody>
      </p:sp>
      <p:sp>
        <p:nvSpPr>
          <p:cNvPr id="10" name="Rectangle 9"/>
          <p:cNvSpPr/>
          <p:nvPr/>
        </p:nvSpPr>
        <p:spPr>
          <a:xfrm>
            <a:off x="4054189" y="5427518"/>
            <a:ext cx="1873823"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solidFill>
                  <a:schemeClr val="bg1"/>
                </a:solidFill>
              </a:rPr>
              <a:t>MATHEMATICS</a:t>
            </a:r>
            <a:endParaRPr lang="en-US" sz="1600" b="1" dirty="0">
              <a:solidFill>
                <a:schemeClr val="bg1"/>
              </a:solidFill>
            </a:endParaRPr>
          </a:p>
        </p:txBody>
      </p:sp>
      <p:sp>
        <p:nvSpPr>
          <p:cNvPr id="11" name="Rectangle 10"/>
          <p:cNvSpPr/>
          <p:nvPr/>
        </p:nvSpPr>
        <p:spPr>
          <a:xfrm>
            <a:off x="6064825" y="5427518"/>
            <a:ext cx="1478975"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bg1"/>
                </a:solidFill>
              </a:rPr>
              <a:t>SCIENCE</a:t>
            </a:r>
            <a:endParaRPr lang="en-US" b="1" dirty="0">
              <a:solidFill>
                <a:schemeClr val="bg1"/>
              </a:solidFill>
            </a:endParaRPr>
          </a:p>
        </p:txBody>
      </p:sp>
      <p:sp>
        <p:nvSpPr>
          <p:cNvPr id="12" name="Rectangle 11"/>
          <p:cNvSpPr/>
          <p:nvPr/>
        </p:nvSpPr>
        <p:spPr>
          <a:xfrm>
            <a:off x="2438401" y="5427518"/>
            <a:ext cx="14478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solidFill>
                  <a:schemeClr val="bg1"/>
                </a:solidFill>
              </a:rPr>
              <a:t>HINDI</a:t>
            </a:r>
          </a:p>
          <a:p>
            <a:pPr algn="ctr"/>
            <a:r>
              <a:rPr lang="en-US" sz="1600" b="1" dirty="0" smtClean="0">
                <a:solidFill>
                  <a:schemeClr val="bg1"/>
                </a:solidFill>
              </a:rPr>
              <a:t>COURSE - B</a:t>
            </a:r>
            <a:endParaRPr lang="en-US" sz="1600" b="1" dirty="0">
              <a:solidFill>
                <a:schemeClr val="bg1"/>
              </a:solidFill>
            </a:endParaRPr>
          </a:p>
        </p:txBody>
      </p:sp>
      <p:sp>
        <p:nvSpPr>
          <p:cNvPr id="13" name="Rectangle 12"/>
          <p:cNvSpPr/>
          <p:nvPr/>
        </p:nvSpPr>
        <p:spPr>
          <a:xfrm>
            <a:off x="6858000" y="3581400"/>
            <a:ext cx="21336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bg1"/>
                </a:solidFill>
              </a:rPr>
              <a:t>FIT (FOUNDATION OF I.T)</a:t>
            </a:r>
            <a:endParaRPr lang="en-US" b="1" dirty="0">
              <a:solidFill>
                <a:schemeClr val="bg1"/>
              </a:solidFill>
            </a:endParaRPr>
          </a:p>
        </p:txBody>
      </p:sp>
      <p:cxnSp>
        <p:nvCxnSpPr>
          <p:cNvPr id="15" name="Straight Connector 14"/>
          <p:cNvCxnSpPr>
            <a:stCxn id="5" idx="2"/>
          </p:cNvCxnSpPr>
          <p:nvPr/>
        </p:nvCxnSpPr>
        <p:spPr>
          <a:xfrm flipH="1" flipV="1">
            <a:off x="4244662" y="1139146"/>
            <a:ext cx="381000" cy="38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981200" y="1371600"/>
            <a:ext cx="26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0"/>
          </p:cNvCxnSpPr>
          <p:nvPr/>
        </p:nvCxnSpPr>
        <p:spPr>
          <a:xfrm flipV="1">
            <a:off x="1981200" y="1371600"/>
            <a:ext cx="0" cy="474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48200" y="13716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2"/>
          </p:cNvCxnSpPr>
          <p:nvPr/>
        </p:nvCxnSpPr>
        <p:spPr>
          <a:xfrm>
            <a:off x="7350700" y="2964872"/>
            <a:ext cx="0" cy="616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 idx="2"/>
          </p:cNvCxnSpPr>
          <p:nvPr/>
        </p:nvCxnSpPr>
        <p:spPr>
          <a:xfrm>
            <a:off x="1981200" y="2760518"/>
            <a:ext cx="0" cy="1735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981200" y="4495800"/>
            <a:ext cx="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6" idx="0"/>
          </p:cNvCxnSpPr>
          <p:nvPr/>
        </p:nvCxnSpPr>
        <p:spPr>
          <a:xfrm flipH="1" flipV="1">
            <a:off x="1143000" y="4572000"/>
            <a:ext cx="30307" cy="838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143000" y="45720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173307" y="4572000"/>
            <a:ext cx="8078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3"/>
            <a:endCxn id="12" idx="1"/>
          </p:cNvCxnSpPr>
          <p:nvPr/>
        </p:nvCxnSpPr>
        <p:spPr>
          <a:xfrm>
            <a:off x="2270413" y="5879522"/>
            <a:ext cx="167988" cy="5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0" idx="1"/>
            <a:endCxn id="12" idx="3"/>
          </p:cNvCxnSpPr>
          <p:nvPr/>
        </p:nvCxnSpPr>
        <p:spPr>
          <a:xfrm flipH="1">
            <a:off x="3886201" y="5884718"/>
            <a:ext cx="1679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11" idx="1"/>
          </p:cNvCxnSpPr>
          <p:nvPr/>
        </p:nvCxnSpPr>
        <p:spPr>
          <a:xfrm>
            <a:off x="6064825" y="5879522"/>
            <a:ext cx="0" cy="5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0" idx="3"/>
            <a:endCxn id="11" idx="1"/>
          </p:cNvCxnSpPr>
          <p:nvPr/>
        </p:nvCxnSpPr>
        <p:spPr>
          <a:xfrm>
            <a:off x="5928012" y="5884718"/>
            <a:ext cx="136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1" idx="3"/>
            <a:endCxn id="8" idx="1"/>
          </p:cNvCxnSpPr>
          <p:nvPr/>
        </p:nvCxnSpPr>
        <p:spPr>
          <a:xfrm flipV="1">
            <a:off x="7543800" y="5867400"/>
            <a:ext cx="152400" cy="17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0"/>
          </p:cNvCxnSpPr>
          <p:nvPr/>
        </p:nvCxnSpPr>
        <p:spPr>
          <a:xfrm flipV="1">
            <a:off x="7350700" y="1371600"/>
            <a:ext cx="0" cy="526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086600" y="1371600"/>
            <a:ext cx="2892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5" idx="2"/>
          </p:cNvCxnSpPr>
          <p:nvPr/>
        </p:nvCxnSpPr>
        <p:spPr>
          <a:xfrm flipV="1">
            <a:off x="4584879" y="1177782"/>
            <a:ext cx="40783" cy="843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396045"/>
      </p:ext>
    </p:extLst>
  </p:cSld>
  <p:clrMapOvr>
    <a:masterClrMapping/>
  </p:clrMapOvr>
  <p:transition spd="slow">
    <p:checker/>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57200"/>
            <a:ext cx="8229600" cy="1143000"/>
          </a:xfrm>
        </p:spPr>
        <p:txBody>
          <a:bodyPr>
            <a:normAutofit fontScale="90000"/>
          </a:bodyPr>
          <a:lstStyle/>
          <a:p>
            <a:pPr algn="ctr">
              <a:defRPr/>
            </a:pP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LETS SEE  THE PROVISIONS OF NEW EDUCATION POLICY</a:t>
            </a:r>
            <a:r>
              <a:rPr lang="en-US" sz="3200" b="1" dirty="0" smtClean="0">
                <a:solidFill>
                  <a:schemeClr val="accent6">
                    <a:lumMod val="40000"/>
                    <a:lumOff val="60000"/>
                  </a:schemeClr>
                </a:solidFill>
                <a:latin typeface="Times New Roman" panose="02020603050405020304" pitchFamily="18" charset="0"/>
                <a:cs typeface="Times New Roman" panose="02020603050405020304" pitchFamily="18" charset="0"/>
              </a:rPr>
              <a:t/>
            </a:r>
            <a:br>
              <a:rPr lang="en-US" sz="3200" b="1" dirty="0" smtClean="0">
                <a:solidFill>
                  <a:schemeClr val="accent6">
                    <a:lumMod val="40000"/>
                    <a:lumOff val="60000"/>
                  </a:schemeClr>
                </a:solidFill>
                <a:latin typeface="Times New Roman" panose="02020603050405020304" pitchFamily="18" charset="0"/>
                <a:cs typeface="Times New Roman" panose="02020603050405020304" pitchFamily="18" charset="0"/>
              </a:rPr>
            </a:br>
            <a:endParaRPr lang="en-US" altLang="en-US" sz="3200" dirty="0" smtClean="0">
              <a:latin typeface="Times New Roman" panose="02020603050405020304" pitchFamily="18" charset="0"/>
              <a:cs typeface="Times New Roman" panose="02020603050405020304" pitchFamily="18" charset="0"/>
            </a:endParaRPr>
          </a:p>
        </p:txBody>
      </p:sp>
      <p:pic>
        <p:nvPicPr>
          <p:cNvPr id="143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1495425"/>
            <a:ext cx="9131300"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800" decel="100000"/>
                                        <p:tgtEl>
                                          <p:spTgt spid="10242"/>
                                        </p:tgtEl>
                                      </p:cBhvr>
                                    </p:animEffect>
                                    <p:anim calcmode="lin" valueType="num">
                                      <p:cBhvr>
                                        <p:cTn id="8" dur="800" decel="100000" fill="hold"/>
                                        <p:tgtEl>
                                          <p:spTgt spid="10242"/>
                                        </p:tgtEl>
                                        <p:attrNameLst>
                                          <p:attrName>style.rotation</p:attrName>
                                        </p:attrNameLst>
                                      </p:cBhvr>
                                      <p:tavLst>
                                        <p:tav tm="0">
                                          <p:val>
                                            <p:fltVal val="-90"/>
                                          </p:val>
                                        </p:tav>
                                        <p:tav tm="100000">
                                          <p:val>
                                            <p:fltVal val="0"/>
                                          </p:val>
                                        </p:tav>
                                      </p:tavLst>
                                    </p:anim>
                                    <p:anim calcmode="lin" valueType="num">
                                      <p:cBhvr>
                                        <p:cTn id="9" dur="800" decel="100000" fill="hold"/>
                                        <p:tgtEl>
                                          <p:spTgt spid="10242"/>
                                        </p:tgtEl>
                                        <p:attrNameLst>
                                          <p:attrName>ppt_x</p:attrName>
                                        </p:attrNameLst>
                                      </p:cBhvr>
                                      <p:tavLst>
                                        <p:tav tm="0">
                                          <p:val>
                                            <p:strVal val="#ppt_x+0.4"/>
                                          </p:val>
                                        </p:tav>
                                        <p:tav tm="100000">
                                          <p:val>
                                            <p:strVal val="#ppt_x-0.05"/>
                                          </p:val>
                                        </p:tav>
                                      </p:tavLst>
                                    </p:anim>
                                    <p:anim calcmode="lin" valueType="num">
                                      <p:cBhvr>
                                        <p:cTn id="10" dur="800" decel="100000" fill="hold"/>
                                        <p:tgtEl>
                                          <p:spTgt spid="102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fade">
                                      <p:cBhvr>
                                        <p:cTn id="17" dur="1000"/>
                                        <p:tgtEl>
                                          <p:spTgt spid="14339"/>
                                        </p:tgtEl>
                                      </p:cBhvr>
                                    </p:animEffect>
                                    <p:anim calcmode="lin" valueType="num">
                                      <p:cBhvr>
                                        <p:cTn id="18" dur="1000" fill="hold"/>
                                        <p:tgtEl>
                                          <p:spTgt spid="14339"/>
                                        </p:tgtEl>
                                        <p:attrNameLst>
                                          <p:attrName>ppt_x</p:attrName>
                                        </p:attrNameLst>
                                      </p:cBhvr>
                                      <p:tavLst>
                                        <p:tav tm="0">
                                          <p:val>
                                            <p:strVal val="#ppt_x"/>
                                          </p:val>
                                        </p:tav>
                                        <p:tav tm="100000">
                                          <p:val>
                                            <p:strVal val="#ppt_x"/>
                                          </p:val>
                                        </p:tav>
                                      </p:tavLst>
                                    </p:anim>
                                    <p:anim calcmode="lin" valueType="num">
                                      <p:cBhvr>
                                        <p:cTn id="19"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26830"/>
            <a:ext cx="9144000" cy="6831169"/>
          </a:xfrm>
          <a:prstGeom prst="rect">
            <a:avLst/>
          </a:prstGeom>
        </p:spPr>
      </p:pic>
    </p:spTree>
    <p:extLst>
      <p:ext uri="{BB962C8B-B14F-4D97-AF65-F5344CB8AC3E}">
        <p14:creationId xmlns:p14="http://schemas.microsoft.com/office/powerpoint/2010/main" val="1388466071"/>
      </p:ext>
    </p:extLst>
  </p:cSld>
  <p:clrMapOvr>
    <a:masterClrMapping/>
  </p:clrMapOvr>
  <p:transition spd="slow">
    <p:checker/>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429000"/>
          </a:xfrm>
        </p:spPr>
        <p:txBody>
          <a:bodyPr/>
          <a:lstStyle/>
          <a:p>
            <a:endParaRPr lang="en-US" dirty="0" smtClean="0"/>
          </a:p>
          <a:p>
            <a:endParaRPr lang="en-US" dirty="0"/>
          </a:p>
        </p:txBody>
      </p:sp>
      <p:sp>
        <p:nvSpPr>
          <p:cNvPr id="4" name="Rectangle 3"/>
          <p:cNvSpPr/>
          <p:nvPr/>
        </p:nvSpPr>
        <p:spPr>
          <a:xfrm>
            <a:off x="723900" y="496766"/>
            <a:ext cx="7696200" cy="19416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smtClean="0"/>
              <a:t>EXAM SYSTEM</a:t>
            </a:r>
            <a:endParaRPr lang="en-US" sz="6000" dirty="0"/>
          </a:p>
        </p:txBody>
      </p:sp>
      <p:sp>
        <p:nvSpPr>
          <p:cNvPr id="5" name="Rectangle 4"/>
          <p:cNvSpPr/>
          <p:nvPr/>
        </p:nvSpPr>
        <p:spPr>
          <a:xfrm>
            <a:off x="609600" y="3425030"/>
            <a:ext cx="2171700" cy="994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PRE-MID TERM</a:t>
            </a:r>
            <a:endParaRPr lang="en-US" sz="3200" dirty="0"/>
          </a:p>
        </p:txBody>
      </p:sp>
      <p:sp>
        <p:nvSpPr>
          <p:cNvPr id="6" name="Rectangle 5"/>
          <p:cNvSpPr/>
          <p:nvPr/>
        </p:nvSpPr>
        <p:spPr>
          <a:xfrm>
            <a:off x="3352800" y="3425032"/>
            <a:ext cx="2286000" cy="9945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MID-TERM</a:t>
            </a:r>
            <a:endParaRPr lang="en-US" sz="3200" dirty="0"/>
          </a:p>
        </p:txBody>
      </p:sp>
      <p:sp>
        <p:nvSpPr>
          <p:cNvPr id="7" name="Rectangle 6"/>
          <p:cNvSpPr/>
          <p:nvPr/>
        </p:nvSpPr>
        <p:spPr>
          <a:xfrm>
            <a:off x="6172200" y="3429000"/>
            <a:ext cx="24384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POST-MID TERM</a:t>
            </a:r>
            <a:endParaRPr lang="en-US" sz="3200" dirty="0"/>
          </a:p>
        </p:txBody>
      </p:sp>
      <p:sp>
        <p:nvSpPr>
          <p:cNvPr id="8" name="Rectangle 7"/>
          <p:cNvSpPr/>
          <p:nvPr/>
        </p:nvSpPr>
        <p:spPr>
          <a:xfrm>
            <a:off x="3429000" y="5292969"/>
            <a:ext cx="2286000" cy="11840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ANNUAL EXAM</a:t>
            </a:r>
            <a:endParaRPr lang="en-US" sz="3200" dirty="0"/>
          </a:p>
        </p:txBody>
      </p:sp>
      <p:cxnSp>
        <p:nvCxnSpPr>
          <p:cNvPr id="17" name="Straight Connector 16"/>
          <p:cNvCxnSpPr>
            <a:stCxn id="4" idx="2"/>
            <a:endCxn id="3" idx="0"/>
          </p:cNvCxnSpPr>
          <p:nvPr/>
        </p:nvCxnSpPr>
        <p:spPr>
          <a:xfrm>
            <a:off x="4572000" y="24384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3" idx="0"/>
          </p:cNvCxnSpPr>
          <p:nvPr/>
        </p:nvCxnSpPr>
        <p:spPr>
          <a:xfrm>
            <a:off x="4572000" y="2895600"/>
            <a:ext cx="297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 idx="0"/>
          </p:cNvCxnSpPr>
          <p:nvPr/>
        </p:nvCxnSpPr>
        <p:spPr>
          <a:xfrm flipH="1">
            <a:off x="1981200" y="28956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43800" y="2895600"/>
            <a:ext cx="0" cy="529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 idx="0"/>
          </p:cNvCxnSpPr>
          <p:nvPr/>
        </p:nvCxnSpPr>
        <p:spPr>
          <a:xfrm flipH="1" flipV="1">
            <a:off x="1676400" y="2895600"/>
            <a:ext cx="19050" cy="529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676400" y="28956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 idx="2"/>
            <a:endCxn id="8" idx="0"/>
          </p:cNvCxnSpPr>
          <p:nvPr/>
        </p:nvCxnSpPr>
        <p:spPr>
          <a:xfrm>
            <a:off x="1695450" y="4419599"/>
            <a:ext cx="2876550" cy="873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7" idx="2"/>
            <a:endCxn id="8" idx="0"/>
          </p:cNvCxnSpPr>
          <p:nvPr/>
        </p:nvCxnSpPr>
        <p:spPr>
          <a:xfrm flipH="1">
            <a:off x="4572000" y="4419600"/>
            <a:ext cx="2819400" cy="873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 idx="0"/>
          </p:cNvCxnSpPr>
          <p:nvPr/>
        </p:nvCxnSpPr>
        <p:spPr>
          <a:xfrm>
            <a:off x="4572000" y="2895600"/>
            <a:ext cx="0" cy="529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8" idx="0"/>
          </p:cNvCxnSpPr>
          <p:nvPr/>
        </p:nvCxnSpPr>
        <p:spPr>
          <a:xfrm flipV="1">
            <a:off x="4572000" y="4419599"/>
            <a:ext cx="0" cy="8733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630077"/>
      </p:ext>
    </p:extLst>
  </p:cSld>
  <p:clrMapOvr>
    <a:masterClrMapping/>
  </p:clrMapOvr>
  <p:transition spd="slow">
    <p:checker/>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76569" y="1245751"/>
            <a:ext cx="8915400" cy="6019800"/>
          </a:xfrm>
          <a:prstGeom prst="rect">
            <a:avLst/>
          </a:prstGeom>
        </p:spPr>
        <p:txBody>
          <a:bodyPr>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3538" lvl="0" indent="-363538">
              <a:lnSpc>
                <a:spcPct val="107000"/>
              </a:lnSpc>
              <a:spcAft>
                <a:spcPts val="0"/>
              </a:spcAft>
              <a:buNone/>
            </a:pPr>
            <a:r>
              <a:rPr lang="en-US" sz="3600" dirty="0" smtClean="0">
                <a:latin typeface="Calibri" panose="020F0502020204030204" pitchFamily="34" charset="0"/>
                <a:ea typeface="Calibri" panose="020F0502020204030204" pitchFamily="34" charset="0"/>
                <a:cs typeface="Times New Roman" panose="02020603050405020304" pitchFamily="18" charset="0"/>
              </a:rPr>
              <a:t>1.Class </a:t>
            </a:r>
            <a:r>
              <a:rPr lang="en-US" sz="3600" dirty="0">
                <a:latin typeface="Calibri" panose="020F0502020204030204" pitchFamily="34" charset="0"/>
                <a:ea typeface="Calibri" panose="020F0502020204030204" pitchFamily="34" charset="0"/>
                <a:cs typeface="Times New Roman" panose="02020603050405020304" pitchFamily="18" charset="0"/>
              </a:rPr>
              <a:t>I to III :- </a:t>
            </a:r>
            <a:r>
              <a:rPr lang="en-US" sz="3200" dirty="0">
                <a:latin typeface="Calibri" panose="020F0502020204030204" pitchFamily="34" charset="0"/>
                <a:ea typeface="Calibri" panose="020F0502020204030204" pitchFamily="34" charset="0"/>
                <a:cs typeface="Times New Roman" panose="02020603050405020304" pitchFamily="18" charset="0"/>
              </a:rPr>
              <a:t>Syllabus covered during </a:t>
            </a:r>
            <a:r>
              <a:rPr lang="en-US" sz="3200" dirty="0" smtClean="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July </a:t>
            </a:r>
            <a:r>
              <a:rPr lang="en-US" sz="3200" dirty="0" smtClean="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to </a:t>
            </a:r>
            <a:r>
              <a:rPr lang="en-US" sz="3200" dirty="0" smtClean="0">
                <a:latin typeface="Calibri" panose="020F0502020204030204" pitchFamily="34" charset="0"/>
                <a:ea typeface="Calibri" panose="020F0502020204030204" pitchFamily="34" charset="0"/>
                <a:cs typeface="Times New Roman" panose="02020603050405020304" pitchFamily="18" charset="0"/>
              </a:rPr>
              <a:t>February.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r>
              <a:rPr lang="en-US" sz="3600" dirty="0" smtClean="0">
                <a:latin typeface="Calibri" panose="020F0502020204030204" pitchFamily="34" charset="0"/>
                <a:ea typeface="Calibri" panose="020F0502020204030204" pitchFamily="34" charset="0"/>
                <a:cs typeface="Times New Roman" panose="02020603050405020304" pitchFamily="18" charset="0"/>
              </a:rPr>
              <a:t>2.Class </a:t>
            </a:r>
            <a:r>
              <a:rPr lang="en-US" sz="3600" dirty="0">
                <a:latin typeface="Calibri" panose="020F0502020204030204" pitchFamily="34" charset="0"/>
                <a:ea typeface="Calibri" panose="020F0502020204030204" pitchFamily="34" charset="0"/>
                <a:cs typeface="Times New Roman" panose="02020603050405020304" pitchFamily="18" charset="0"/>
              </a:rPr>
              <a:t>IV to V :- </a:t>
            </a:r>
            <a:r>
              <a:rPr lang="en-US" sz="3200" dirty="0">
                <a:latin typeface="Calibri" panose="020F0502020204030204" pitchFamily="34" charset="0"/>
                <a:ea typeface="Calibri" panose="020F0502020204030204" pitchFamily="34" charset="0"/>
                <a:cs typeface="Times New Roman" panose="02020603050405020304" pitchFamily="18" charset="0"/>
              </a:rPr>
              <a:t>100% of the syllabus.</a:t>
            </a:r>
          </a:p>
          <a:p>
            <a:pPr marL="712788" lvl="0" indent="-342900">
              <a:lnSpc>
                <a:spcPct val="107000"/>
              </a:lnSpc>
              <a:spcAft>
                <a:spcPts val="0"/>
              </a:spcAft>
              <a:buFont typeface="+mj-lt"/>
              <a:buAutoNum type="alphaLcParenR"/>
            </a:pPr>
            <a:r>
              <a:rPr lang="en-US" sz="3200" dirty="0">
                <a:latin typeface="Calibri" panose="020F0502020204030204" pitchFamily="34" charset="0"/>
                <a:ea typeface="Calibri" panose="020F0502020204030204" pitchFamily="34" charset="0"/>
                <a:cs typeface="Times New Roman" panose="02020603050405020304" pitchFamily="18" charset="0"/>
              </a:rPr>
              <a:t>Objective type of questions from the syllabus covered during April </a:t>
            </a:r>
            <a:r>
              <a:rPr lang="en-US" sz="3200" dirty="0" smtClean="0">
                <a:latin typeface="Calibri" panose="020F0502020204030204" pitchFamily="34" charset="0"/>
                <a:ea typeface="Calibri" panose="020F0502020204030204" pitchFamily="34" charset="0"/>
                <a:cs typeface="Times New Roman" panose="02020603050405020304" pitchFamily="18" charset="0"/>
              </a:rPr>
              <a:t>to July.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12788" lvl="0" indent="-342900">
              <a:lnSpc>
                <a:spcPct val="107000"/>
              </a:lnSpc>
              <a:spcAft>
                <a:spcPts val="0"/>
              </a:spcAft>
              <a:buFont typeface="+mj-lt"/>
              <a:buAutoNum type="alphaLcParenR"/>
            </a:pPr>
            <a:r>
              <a:rPr lang="en-US" sz="3200" dirty="0">
                <a:latin typeface="Calibri" panose="020F0502020204030204" pitchFamily="34" charset="0"/>
                <a:ea typeface="Calibri" panose="020F0502020204030204" pitchFamily="34" charset="0"/>
                <a:cs typeface="Times New Roman" panose="02020603050405020304" pitchFamily="18" charset="0"/>
              </a:rPr>
              <a:t>All type of questions from the syllabus covered during July </a:t>
            </a:r>
            <a:r>
              <a:rPr lang="en-US" sz="3200" dirty="0" smtClean="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to </a:t>
            </a:r>
            <a:r>
              <a:rPr lang="en-US" sz="3200" dirty="0" smtClean="0">
                <a:latin typeface="Calibri" panose="020F0502020204030204" pitchFamily="34" charset="0"/>
                <a:ea typeface="Calibri" panose="020F0502020204030204" pitchFamily="34" charset="0"/>
                <a:cs typeface="Times New Roman" panose="02020603050405020304" pitchFamily="18" charset="0"/>
              </a:rPr>
              <a:t>February.</a:t>
            </a:r>
          </a:p>
          <a:p>
            <a:pPr marL="363538" indent="-363538">
              <a:lnSpc>
                <a:spcPct val="107000"/>
              </a:lnSpc>
              <a:spcAft>
                <a:spcPts val="0"/>
              </a:spcAft>
              <a:buNone/>
            </a:pPr>
            <a:r>
              <a:rPr lang="en-US" sz="3200" dirty="0" smtClean="0"/>
              <a:t>3.Class </a:t>
            </a:r>
            <a:r>
              <a:rPr lang="en-US" sz="3200" dirty="0"/>
              <a:t>VI to X:- 100% of the syllabus covered during April </a:t>
            </a:r>
            <a:r>
              <a:rPr lang="en-US" sz="3200" dirty="0" smtClean="0"/>
              <a:t>to February.</a:t>
            </a:r>
            <a:endParaRPr lang="en-US" sz="3200" dirty="0"/>
          </a:p>
          <a:p>
            <a:pPr marL="342900" lvl="0" indent="-342900">
              <a:lnSpc>
                <a:spcPct val="107000"/>
              </a:lnSpc>
              <a:spcAft>
                <a:spcPts val="0"/>
              </a:spcAft>
              <a:buFont typeface="+mj-lt"/>
              <a:buAutoNum type="alphaLcParenR"/>
            </a:pP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7969" y="76200"/>
            <a:ext cx="9144000" cy="1169551"/>
          </a:xfrm>
          <a:prstGeom prst="rect">
            <a:avLst/>
          </a:prstGeom>
          <a:noFill/>
        </p:spPr>
        <p:txBody>
          <a:bodyPr wrap="square" lIns="91440" tIns="45720" rIns="91440" bIns="45720">
            <a:spAutoFit/>
          </a:bodyPr>
          <a:lstStyle/>
          <a:p>
            <a:pPr algn="ctr"/>
            <a:r>
              <a:rPr lang="en-US" sz="3500" dirty="0" smtClean="0"/>
              <a:t>SYLLABUS DISTRIBUTION FOR FINAL EVALUATION</a:t>
            </a:r>
            <a:endParaRPr lang="en-US" sz="3500" dirty="0"/>
          </a:p>
        </p:txBody>
      </p:sp>
    </p:spTree>
    <p:extLst>
      <p:ext uri="{BB962C8B-B14F-4D97-AF65-F5344CB8AC3E}">
        <p14:creationId xmlns:p14="http://schemas.microsoft.com/office/powerpoint/2010/main" val="3889558007"/>
      </p:ext>
    </p:extLst>
  </p:cSld>
  <p:clrMapOvr>
    <a:masterClrMapping/>
  </p:clrMapOvr>
  <p:transition spd="slow">
    <p:checker/>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0" end="0"/>
                                            </p:txEl>
                                          </p:spTgt>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2">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2">
                                            <p:txEl>
                                              <p:pRg st="1" end="1"/>
                                            </p:txEl>
                                          </p:spTgt>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2">
                                            <p:txEl>
                                              <p:pRg st="2" end="2"/>
                                            </p:txEl>
                                          </p:spTgt>
                                        </p:tgtEl>
                                        <p:attrNameLst>
                                          <p:attrName>style.rotation</p:attrName>
                                        </p:attrNameLst>
                                      </p:cBhvr>
                                      <p:tavLst>
                                        <p:tav tm="0">
                                          <p:val>
                                            <p:fltVal val="360"/>
                                          </p:val>
                                        </p:tav>
                                        <p:tav tm="100000">
                                          <p:val>
                                            <p:fltVal val="0"/>
                                          </p:val>
                                        </p:tav>
                                      </p:tavLst>
                                    </p:anim>
                                    <p:animEffect transition="in" filter="fade">
                                      <p:cBhvr>
                                        <p:cTn id="23" dur="500"/>
                                        <p:tgtEl>
                                          <p:spTgt spid="2">
                                            <p:txEl>
                                              <p:pRg st="2" end="2"/>
                                            </p:txEl>
                                          </p:spTgt>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p:cTn id="2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8" dur="500" fill="hold"/>
                                        <p:tgtEl>
                                          <p:spTgt spid="2">
                                            <p:txEl>
                                              <p:pRg st="3" end="3"/>
                                            </p:txEl>
                                          </p:spTgt>
                                        </p:tgtEl>
                                        <p:attrNameLst>
                                          <p:attrName>style.rotation</p:attrName>
                                        </p:attrNameLst>
                                      </p:cBhvr>
                                      <p:tavLst>
                                        <p:tav tm="0">
                                          <p:val>
                                            <p:fltVal val="360"/>
                                          </p:val>
                                        </p:tav>
                                        <p:tav tm="100000">
                                          <p:val>
                                            <p:fltVal val="0"/>
                                          </p:val>
                                        </p:tav>
                                      </p:tavLst>
                                    </p:anim>
                                    <p:animEffect transition="in" filter="fade">
                                      <p:cBhvr>
                                        <p:cTn id="29" dur="500"/>
                                        <p:tgtEl>
                                          <p:spTgt spid="2">
                                            <p:txEl>
                                              <p:pRg st="3" end="3"/>
                                            </p:txEl>
                                          </p:spTgt>
                                        </p:tgtEl>
                                      </p:cBhvr>
                                    </p:animEffect>
                                  </p:childTnLst>
                                </p:cTn>
                              </p:par>
                            </p:childTnLst>
                          </p:cTn>
                        </p:par>
                        <p:par>
                          <p:cTn id="30" fill="hold">
                            <p:stCondLst>
                              <p:cond delay="1000"/>
                            </p:stCondLst>
                            <p:childTnLst>
                              <p:par>
                                <p:cTn id="31" presetID="49" presetClass="entr" presetSubtype="0" decel="100000" fill="hold" grpId="0" nodeType="after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p:cTn id="3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5" dur="500" fill="hold"/>
                                        <p:tgtEl>
                                          <p:spTgt spid="2">
                                            <p:txEl>
                                              <p:pRg st="4" end="4"/>
                                            </p:txEl>
                                          </p:spTgt>
                                        </p:tgtEl>
                                        <p:attrNameLst>
                                          <p:attrName>style.rotation</p:attrName>
                                        </p:attrNameLst>
                                      </p:cBhvr>
                                      <p:tavLst>
                                        <p:tav tm="0">
                                          <p:val>
                                            <p:fltVal val="360"/>
                                          </p:val>
                                        </p:tav>
                                        <p:tav tm="100000">
                                          <p:val>
                                            <p:fltVal val="0"/>
                                          </p:val>
                                        </p:tav>
                                      </p:tavLst>
                                    </p:anim>
                                    <p:animEffect transition="in" filter="fade">
                                      <p:cBhvr>
                                        <p:cTn id="3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114299" y="1295400"/>
            <a:ext cx="8763000" cy="5029200"/>
          </a:xfrm>
        </p:spPr>
        <p:txBody>
          <a:bodyPr>
            <a:normAutofit fontScale="62500" lnSpcReduction="20000"/>
          </a:bodyPr>
          <a:lstStyle/>
          <a:p>
            <a:pPr marL="0" indent="0" algn="just">
              <a:buNone/>
              <a:defRPr/>
            </a:pPr>
            <a:r>
              <a:rPr lang="en-US" sz="5800" b="1" u="sng" dirty="0" smtClean="0"/>
              <a:t>PRE-MID TERM EXAM:</a:t>
            </a:r>
          </a:p>
          <a:p>
            <a:pPr marL="0" indent="0" algn="just">
              <a:buNone/>
              <a:defRPr/>
            </a:pPr>
            <a:endParaRPr lang="en-US" sz="3600" b="1" u="sng" dirty="0" smtClean="0"/>
          </a:p>
          <a:p>
            <a:pPr algn="just">
              <a:defRPr/>
            </a:pPr>
            <a:r>
              <a:rPr lang="en-US" sz="5100" b="1" dirty="0" smtClean="0"/>
              <a:t>Syllabus included - 25%</a:t>
            </a:r>
            <a:r>
              <a:rPr lang="en-US" sz="5100" b="1" dirty="0"/>
              <a:t> </a:t>
            </a:r>
            <a:endParaRPr lang="en-US" sz="5100" b="1" dirty="0" smtClean="0"/>
          </a:p>
          <a:p>
            <a:pPr algn="just">
              <a:defRPr/>
            </a:pPr>
            <a:r>
              <a:rPr lang="en-US" sz="5100" b="1" dirty="0" smtClean="0"/>
              <a:t>Maximum marks - 50</a:t>
            </a:r>
            <a:r>
              <a:rPr lang="en-US" sz="5100" b="1" dirty="0"/>
              <a:t>.</a:t>
            </a:r>
          </a:p>
          <a:p>
            <a:pPr algn="just">
              <a:defRPr/>
            </a:pPr>
            <a:r>
              <a:rPr lang="en-US" sz="5100" b="1" dirty="0" smtClean="0"/>
              <a:t>Passing marks -  17 (33%)</a:t>
            </a:r>
          </a:p>
          <a:p>
            <a:pPr marL="0" indent="0" algn="just">
              <a:buNone/>
              <a:defRPr/>
            </a:pPr>
            <a:endParaRPr lang="en-US" sz="3300" b="1" dirty="0"/>
          </a:p>
          <a:p>
            <a:pPr marL="0" indent="0" algn="just">
              <a:buNone/>
              <a:defRPr/>
            </a:pPr>
            <a:r>
              <a:rPr lang="en-US" sz="5800" b="1" u="sng" dirty="0" smtClean="0"/>
              <a:t>MID-TERM EXAM:</a:t>
            </a:r>
          </a:p>
          <a:p>
            <a:pPr marL="0" indent="0" algn="just">
              <a:buNone/>
              <a:defRPr/>
            </a:pPr>
            <a:endParaRPr lang="en-US" sz="3300" b="1" u="sng" dirty="0" smtClean="0"/>
          </a:p>
          <a:p>
            <a:pPr algn="just">
              <a:defRPr/>
            </a:pPr>
            <a:r>
              <a:rPr lang="en-US" sz="5100" b="1" dirty="0" smtClean="0"/>
              <a:t>Syllabus included  -  </a:t>
            </a:r>
            <a:r>
              <a:rPr lang="en-US" sz="5100" b="1" dirty="0"/>
              <a:t>50%</a:t>
            </a:r>
          </a:p>
          <a:p>
            <a:pPr algn="just">
              <a:defRPr/>
            </a:pPr>
            <a:r>
              <a:rPr lang="en-US" sz="5100" b="1" dirty="0" smtClean="0"/>
              <a:t>Maximum marks  -  </a:t>
            </a:r>
            <a:r>
              <a:rPr lang="en-US" sz="5100" b="1" dirty="0"/>
              <a:t>50.</a:t>
            </a:r>
          </a:p>
          <a:p>
            <a:pPr algn="just">
              <a:defRPr/>
            </a:pPr>
            <a:r>
              <a:rPr lang="en-US" sz="5100" b="1" dirty="0" smtClean="0"/>
              <a:t>Passing marks   - </a:t>
            </a:r>
            <a:r>
              <a:rPr lang="en-US" sz="5100" b="1" dirty="0"/>
              <a:t>17  </a:t>
            </a:r>
            <a:r>
              <a:rPr lang="en-US" sz="5100" b="1" dirty="0" smtClean="0"/>
              <a:t>(33%)</a:t>
            </a:r>
          </a:p>
          <a:p>
            <a:pPr marL="0" indent="0" algn="just">
              <a:buNone/>
              <a:defRPr/>
            </a:pPr>
            <a:endParaRPr lang="en-US" sz="2400" b="1" dirty="0" smtClean="0">
              <a:solidFill>
                <a:schemeClr val="accent6">
                  <a:lumMod val="40000"/>
                  <a:lumOff val="60000"/>
                </a:schemeClr>
              </a:solidFill>
            </a:endParaRPr>
          </a:p>
          <a:p>
            <a:pPr marL="0" indent="0">
              <a:buNone/>
              <a:defRPr/>
            </a:pPr>
            <a:endParaRPr lang="en-US" sz="2400" b="1" dirty="0" smtClean="0">
              <a:solidFill>
                <a:schemeClr val="accent6">
                  <a:lumMod val="40000"/>
                  <a:lumOff val="60000"/>
                </a:schemeClr>
              </a:solidFill>
            </a:endParaRPr>
          </a:p>
          <a:p>
            <a:pPr marL="0" indent="0">
              <a:buNone/>
              <a:defRPr/>
            </a:pPr>
            <a:endParaRPr lang="en-US" sz="2400" b="1" dirty="0" smtClean="0">
              <a:solidFill>
                <a:schemeClr val="accent6">
                  <a:lumMod val="40000"/>
                  <a:lumOff val="60000"/>
                </a:schemeClr>
              </a:solidFill>
            </a:endParaRPr>
          </a:p>
        </p:txBody>
      </p:sp>
      <p:sp>
        <p:nvSpPr>
          <p:cNvPr id="2" name="Rectangle 1"/>
          <p:cNvSpPr/>
          <p:nvPr/>
        </p:nvSpPr>
        <p:spPr>
          <a:xfrm>
            <a:off x="400736" y="381000"/>
            <a:ext cx="8190127" cy="830997"/>
          </a:xfrm>
          <a:prstGeom prst="rect">
            <a:avLst/>
          </a:prstGeom>
          <a:noFill/>
        </p:spPr>
        <p:txBody>
          <a:bodyPr wrap="none" lIns="91440" tIns="45720" rIns="91440" bIns="45720">
            <a:spAutoFit/>
          </a:bodyPr>
          <a:lstStyle/>
          <a:p>
            <a:pPr algn="ctr"/>
            <a:r>
              <a:rPr lang="en-US" sz="4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IMPORTANT</a:t>
            </a:r>
            <a:r>
              <a:rPr lang="en-US" sz="4800" b="1" cap="none" spc="0"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INFORMATION</a:t>
            </a:r>
            <a:endPar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31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3315">
                                            <p:txEl>
                                              <p:pRg st="0" end="0"/>
                                            </p:txEl>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p:cTn id="13"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15" dur="500" fill="hold"/>
                                        <p:tgtEl>
                                          <p:spTgt spid="13315">
                                            <p:txEl>
                                              <p:pRg st="2" end="2"/>
                                            </p:txEl>
                                          </p:spTgt>
                                        </p:tgtEl>
                                        <p:attrNameLst>
                                          <p:attrName>style.rotation</p:attrName>
                                        </p:attrNameLst>
                                      </p:cBhvr>
                                      <p:tavLst>
                                        <p:tav tm="0">
                                          <p:val>
                                            <p:fltVal val="360"/>
                                          </p:val>
                                        </p:tav>
                                        <p:tav tm="100000">
                                          <p:val>
                                            <p:fltVal val="0"/>
                                          </p:val>
                                        </p:tav>
                                      </p:tavLst>
                                    </p:anim>
                                    <p:animEffect transition="in" filter="fade">
                                      <p:cBhvr>
                                        <p:cTn id="16" dur="500"/>
                                        <p:tgtEl>
                                          <p:spTgt spid="13315">
                                            <p:txEl>
                                              <p:pRg st="2" end="2"/>
                                            </p:txEl>
                                          </p:spTgt>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 calcmode="lin" valueType="num">
                                      <p:cBhvr>
                                        <p:cTn id="19" dur="500" fill="hold"/>
                                        <p:tgtEl>
                                          <p:spTgt spid="1331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3315">
                                            <p:txEl>
                                              <p:pRg st="3" end="3"/>
                                            </p:txEl>
                                          </p:spTgt>
                                        </p:tgtEl>
                                        <p:attrNameLst>
                                          <p:attrName>ppt_h</p:attrName>
                                        </p:attrNameLst>
                                      </p:cBhvr>
                                      <p:tavLst>
                                        <p:tav tm="0">
                                          <p:val>
                                            <p:fltVal val="0"/>
                                          </p:val>
                                        </p:tav>
                                        <p:tav tm="100000">
                                          <p:val>
                                            <p:strVal val="#ppt_h"/>
                                          </p:val>
                                        </p:tav>
                                      </p:tavLst>
                                    </p:anim>
                                    <p:anim calcmode="lin" valueType="num">
                                      <p:cBhvr>
                                        <p:cTn id="21" dur="500" fill="hold"/>
                                        <p:tgtEl>
                                          <p:spTgt spid="13315">
                                            <p:txEl>
                                              <p:pRg st="3" end="3"/>
                                            </p:txEl>
                                          </p:spTgt>
                                        </p:tgtEl>
                                        <p:attrNameLst>
                                          <p:attrName>style.rotation</p:attrName>
                                        </p:attrNameLst>
                                      </p:cBhvr>
                                      <p:tavLst>
                                        <p:tav tm="0">
                                          <p:val>
                                            <p:fltVal val="360"/>
                                          </p:val>
                                        </p:tav>
                                        <p:tav tm="100000">
                                          <p:val>
                                            <p:fltVal val="0"/>
                                          </p:val>
                                        </p:tav>
                                      </p:tavLst>
                                    </p:anim>
                                    <p:animEffect transition="in" filter="fade">
                                      <p:cBhvr>
                                        <p:cTn id="22" dur="500"/>
                                        <p:tgtEl>
                                          <p:spTgt spid="13315">
                                            <p:txEl>
                                              <p:pRg st="3" end="3"/>
                                            </p:txEl>
                                          </p:spTgt>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 calcmode="lin" valueType="num">
                                      <p:cBhvr>
                                        <p:cTn id="25" dur="500" fill="hold"/>
                                        <p:tgtEl>
                                          <p:spTgt spid="1331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3315">
                                            <p:txEl>
                                              <p:pRg st="4" end="4"/>
                                            </p:txEl>
                                          </p:spTgt>
                                        </p:tgtEl>
                                        <p:attrNameLst>
                                          <p:attrName>ppt_h</p:attrName>
                                        </p:attrNameLst>
                                      </p:cBhvr>
                                      <p:tavLst>
                                        <p:tav tm="0">
                                          <p:val>
                                            <p:fltVal val="0"/>
                                          </p:val>
                                        </p:tav>
                                        <p:tav tm="100000">
                                          <p:val>
                                            <p:strVal val="#ppt_h"/>
                                          </p:val>
                                        </p:tav>
                                      </p:tavLst>
                                    </p:anim>
                                    <p:anim calcmode="lin" valueType="num">
                                      <p:cBhvr>
                                        <p:cTn id="27" dur="500" fill="hold"/>
                                        <p:tgtEl>
                                          <p:spTgt spid="13315">
                                            <p:txEl>
                                              <p:pRg st="4" end="4"/>
                                            </p:txEl>
                                          </p:spTgt>
                                        </p:tgtEl>
                                        <p:attrNameLst>
                                          <p:attrName>style.rotation</p:attrName>
                                        </p:attrNameLst>
                                      </p:cBhvr>
                                      <p:tavLst>
                                        <p:tav tm="0">
                                          <p:val>
                                            <p:fltVal val="360"/>
                                          </p:val>
                                        </p:tav>
                                        <p:tav tm="100000">
                                          <p:val>
                                            <p:fltVal val="0"/>
                                          </p:val>
                                        </p:tav>
                                      </p:tavLst>
                                    </p:anim>
                                    <p:animEffect transition="in" filter="fade">
                                      <p:cBhvr>
                                        <p:cTn id="28" dur="500"/>
                                        <p:tgtEl>
                                          <p:spTgt spid="13315">
                                            <p:txEl>
                                              <p:pRg st="4" end="4"/>
                                            </p:txEl>
                                          </p:spTgt>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anim calcmode="lin" valueType="num">
                                      <p:cBhvr>
                                        <p:cTn id="31" dur="500" fill="hold"/>
                                        <p:tgtEl>
                                          <p:spTgt spid="13315">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3315">
                                            <p:txEl>
                                              <p:pRg st="6" end="6"/>
                                            </p:txEl>
                                          </p:spTgt>
                                        </p:tgtEl>
                                        <p:attrNameLst>
                                          <p:attrName>ppt_h</p:attrName>
                                        </p:attrNameLst>
                                      </p:cBhvr>
                                      <p:tavLst>
                                        <p:tav tm="0">
                                          <p:val>
                                            <p:fltVal val="0"/>
                                          </p:val>
                                        </p:tav>
                                        <p:tav tm="100000">
                                          <p:val>
                                            <p:strVal val="#ppt_h"/>
                                          </p:val>
                                        </p:tav>
                                      </p:tavLst>
                                    </p:anim>
                                    <p:anim calcmode="lin" valueType="num">
                                      <p:cBhvr>
                                        <p:cTn id="33" dur="500" fill="hold"/>
                                        <p:tgtEl>
                                          <p:spTgt spid="13315">
                                            <p:txEl>
                                              <p:pRg st="6" end="6"/>
                                            </p:txEl>
                                          </p:spTgt>
                                        </p:tgtEl>
                                        <p:attrNameLst>
                                          <p:attrName>style.rotation</p:attrName>
                                        </p:attrNameLst>
                                      </p:cBhvr>
                                      <p:tavLst>
                                        <p:tav tm="0">
                                          <p:val>
                                            <p:fltVal val="360"/>
                                          </p:val>
                                        </p:tav>
                                        <p:tav tm="100000">
                                          <p:val>
                                            <p:fltVal val="0"/>
                                          </p:val>
                                        </p:tav>
                                      </p:tavLst>
                                    </p:anim>
                                    <p:animEffect transition="in" filter="fade">
                                      <p:cBhvr>
                                        <p:cTn id="34" dur="500"/>
                                        <p:tgtEl>
                                          <p:spTgt spid="13315">
                                            <p:txEl>
                                              <p:pRg st="6" end="6"/>
                                            </p:tx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13315">
                                            <p:txEl>
                                              <p:pRg st="8" end="8"/>
                                            </p:txEl>
                                          </p:spTgt>
                                        </p:tgtEl>
                                        <p:attrNameLst>
                                          <p:attrName>style.visibility</p:attrName>
                                        </p:attrNameLst>
                                      </p:cBhvr>
                                      <p:to>
                                        <p:strVal val="visible"/>
                                      </p:to>
                                    </p:set>
                                    <p:anim calcmode="lin" valueType="num">
                                      <p:cBhvr>
                                        <p:cTn id="37" dur="500" fill="hold"/>
                                        <p:tgtEl>
                                          <p:spTgt spid="13315">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13315">
                                            <p:txEl>
                                              <p:pRg st="8" end="8"/>
                                            </p:txEl>
                                          </p:spTgt>
                                        </p:tgtEl>
                                        <p:attrNameLst>
                                          <p:attrName>ppt_h</p:attrName>
                                        </p:attrNameLst>
                                      </p:cBhvr>
                                      <p:tavLst>
                                        <p:tav tm="0">
                                          <p:val>
                                            <p:fltVal val="0"/>
                                          </p:val>
                                        </p:tav>
                                        <p:tav tm="100000">
                                          <p:val>
                                            <p:strVal val="#ppt_h"/>
                                          </p:val>
                                        </p:tav>
                                      </p:tavLst>
                                    </p:anim>
                                    <p:anim calcmode="lin" valueType="num">
                                      <p:cBhvr>
                                        <p:cTn id="39" dur="500" fill="hold"/>
                                        <p:tgtEl>
                                          <p:spTgt spid="13315">
                                            <p:txEl>
                                              <p:pRg st="8" end="8"/>
                                            </p:txEl>
                                          </p:spTgt>
                                        </p:tgtEl>
                                        <p:attrNameLst>
                                          <p:attrName>style.rotation</p:attrName>
                                        </p:attrNameLst>
                                      </p:cBhvr>
                                      <p:tavLst>
                                        <p:tav tm="0">
                                          <p:val>
                                            <p:fltVal val="360"/>
                                          </p:val>
                                        </p:tav>
                                        <p:tav tm="100000">
                                          <p:val>
                                            <p:fltVal val="0"/>
                                          </p:val>
                                        </p:tav>
                                      </p:tavLst>
                                    </p:anim>
                                    <p:animEffect transition="in" filter="fade">
                                      <p:cBhvr>
                                        <p:cTn id="40" dur="500"/>
                                        <p:tgtEl>
                                          <p:spTgt spid="13315">
                                            <p:txEl>
                                              <p:pRg st="8" end="8"/>
                                            </p:tx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13315">
                                            <p:txEl>
                                              <p:pRg st="9" end="9"/>
                                            </p:txEl>
                                          </p:spTgt>
                                        </p:tgtEl>
                                        <p:attrNameLst>
                                          <p:attrName>style.visibility</p:attrName>
                                        </p:attrNameLst>
                                      </p:cBhvr>
                                      <p:to>
                                        <p:strVal val="visible"/>
                                      </p:to>
                                    </p:set>
                                    <p:anim calcmode="lin" valueType="num">
                                      <p:cBhvr>
                                        <p:cTn id="43" dur="500" fill="hold"/>
                                        <p:tgtEl>
                                          <p:spTgt spid="13315">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13315">
                                            <p:txEl>
                                              <p:pRg st="9" end="9"/>
                                            </p:txEl>
                                          </p:spTgt>
                                        </p:tgtEl>
                                        <p:attrNameLst>
                                          <p:attrName>ppt_h</p:attrName>
                                        </p:attrNameLst>
                                      </p:cBhvr>
                                      <p:tavLst>
                                        <p:tav tm="0">
                                          <p:val>
                                            <p:fltVal val="0"/>
                                          </p:val>
                                        </p:tav>
                                        <p:tav tm="100000">
                                          <p:val>
                                            <p:strVal val="#ppt_h"/>
                                          </p:val>
                                        </p:tav>
                                      </p:tavLst>
                                    </p:anim>
                                    <p:anim calcmode="lin" valueType="num">
                                      <p:cBhvr>
                                        <p:cTn id="45" dur="500" fill="hold"/>
                                        <p:tgtEl>
                                          <p:spTgt spid="13315">
                                            <p:txEl>
                                              <p:pRg st="9" end="9"/>
                                            </p:txEl>
                                          </p:spTgt>
                                        </p:tgtEl>
                                        <p:attrNameLst>
                                          <p:attrName>style.rotation</p:attrName>
                                        </p:attrNameLst>
                                      </p:cBhvr>
                                      <p:tavLst>
                                        <p:tav tm="0">
                                          <p:val>
                                            <p:fltVal val="360"/>
                                          </p:val>
                                        </p:tav>
                                        <p:tav tm="100000">
                                          <p:val>
                                            <p:fltVal val="0"/>
                                          </p:val>
                                        </p:tav>
                                      </p:tavLst>
                                    </p:anim>
                                    <p:animEffect transition="in" filter="fade">
                                      <p:cBhvr>
                                        <p:cTn id="46" dur="500"/>
                                        <p:tgtEl>
                                          <p:spTgt spid="13315">
                                            <p:txEl>
                                              <p:pRg st="9" end="9"/>
                                            </p:txEl>
                                          </p:spTgt>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13315">
                                            <p:txEl>
                                              <p:pRg st="10" end="10"/>
                                            </p:txEl>
                                          </p:spTgt>
                                        </p:tgtEl>
                                        <p:attrNameLst>
                                          <p:attrName>style.visibility</p:attrName>
                                        </p:attrNameLst>
                                      </p:cBhvr>
                                      <p:to>
                                        <p:strVal val="visible"/>
                                      </p:to>
                                    </p:set>
                                    <p:anim calcmode="lin" valueType="num">
                                      <p:cBhvr>
                                        <p:cTn id="49" dur="500" fill="hold"/>
                                        <p:tgtEl>
                                          <p:spTgt spid="13315">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13315">
                                            <p:txEl>
                                              <p:pRg st="10" end="10"/>
                                            </p:txEl>
                                          </p:spTgt>
                                        </p:tgtEl>
                                        <p:attrNameLst>
                                          <p:attrName>ppt_h</p:attrName>
                                        </p:attrNameLst>
                                      </p:cBhvr>
                                      <p:tavLst>
                                        <p:tav tm="0">
                                          <p:val>
                                            <p:fltVal val="0"/>
                                          </p:val>
                                        </p:tav>
                                        <p:tav tm="100000">
                                          <p:val>
                                            <p:strVal val="#ppt_h"/>
                                          </p:val>
                                        </p:tav>
                                      </p:tavLst>
                                    </p:anim>
                                    <p:anim calcmode="lin" valueType="num">
                                      <p:cBhvr>
                                        <p:cTn id="51" dur="500" fill="hold"/>
                                        <p:tgtEl>
                                          <p:spTgt spid="13315">
                                            <p:txEl>
                                              <p:pRg st="10" end="10"/>
                                            </p:txEl>
                                          </p:spTgt>
                                        </p:tgtEl>
                                        <p:attrNameLst>
                                          <p:attrName>style.rotation</p:attrName>
                                        </p:attrNameLst>
                                      </p:cBhvr>
                                      <p:tavLst>
                                        <p:tav tm="0">
                                          <p:val>
                                            <p:fltVal val="360"/>
                                          </p:val>
                                        </p:tav>
                                        <p:tav tm="100000">
                                          <p:val>
                                            <p:fltVal val="0"/>
                                          </p:val>
                                        </p:tav>
                                      </p:tavLst>
                                    </p:anim>
                                    <p:animEffect transition="in" filter="fade">
                                      <p:cBhvr>
                                        <p:cTn id="52" dur="500"/>
                                        <p:tgtEl>
                                          <p:spTgt spid="133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fontScale="92500" lnSpcReduction="10000"/>
          </a:bodyPr>
          <a:lstStyle/>
          <a:p>
            <a:pPr marL="0" indent="0">
              <a:buNone/>
              <a:defRPr/>
            </a:pPr>
            <a:r>
              <a:rPr lang="en-US" sz="4000" b="1" u="sng" dirty="0"/>
              <a:t>POST-MID TERM</a:t>
            </a:r>
            <a:r>
              <a:rPr lang="en-US" sz="4000" b="1" u="sng" dirty="0" smtClean="0"/>
              <a:t>:</a:t>
            </a:r>
          </a:p>
          <a:p>
            <a:pPr>
              <a:defRPr/>
            </a:pPr>
            <a:r>
              <a:rPr lang="en-US" sz="4300" b="1" dirty="0" smtClean="0"/>
              <a:t>Syllabus covered - </a:t>
            </a:r>
            <a:r>
              <a:rPr lang="en-US" sz="3900" b="1" dirty="0" smtClean="0"/>
              <a:t>75</a:t>
            </a:r>
            <a:r>
              <a:rPr lang="en-US" sz="3900" b="1" dirty="0"/>
              <a:t>%.</a:t>
            </a:r>
          </a:p>
          <a:p>
            <a:pPr>
              <a:defRPr/>
            </a:pPr>
            <a:r>
              <a:rPr lang="en-US" sz="4300" b="1" dirty="0" smtClean="0"/>
              <a:t>Maximum marks - </a:t>
            </a:r>
            <a:r>
              <a:rPr lang="en-US" sz="3900" b="1" dirty="0" smtClean="0"/>
              <a:t>50</a:t>
            </a:r>
            <a:r>
              <a:rPr lang="en-US" sz="3900" b="1" dirty="0"/>
              <a:t>.</a:t>
            </a:r>
          </a:p>
          <a:p>
            <a:pPr>
              <a:defRPr/>
            </a:pPr>
            <a:r>
              <a:rPr lang="en-US" sz="4300" b="1" dirty="0" smtClean="0"/>
              <a:t>Passing marks – </a:t>
            </a:r>
            <a:r>
              <a:rPr lang="en-US" sz="3900" b="1" dirty="0" smtClean="0"/>
              <a:t>17</a:t>
            </a:r>
            <a:r>
              <a:rPr lang="en-US" sz="3900" b="1" dirty="0"/>
              <a:t> </a:t>
            </a:r>
            <a:r>
              <a:rPr lang="en-US" sz="3900" b="1" dirty="0" smtClean="0"/>
              <a:t>  </a:t>
            </a:r>
            <a:r>
              <a:rPr lang="en-US" sz="3900" b="1" dirty="0"/>
              <a:t>(33%)</a:t>
            </a:r>
          </a:p>
          <a:p>
            <a:pPr>
              <a:defRPr/>
            </a:pPr>
            <a:endParaRPr lang="en-US" sz="2400" b="1" dirty="0"/>
          </a:p>
          <a:p>
            <a:pPr marL="0" indent="0">
              <a:buNone/>
              <a:defRPr/>
            </a:pPr>
            <a:endParaRPr lang="en-US" sz="2800" b="1" dirty="0"/>
          </a:p>
          <a:p>
            <a:pPr marL="0" indent="0">
              <a:buNone/>
              <a:defRPr/>
            </a:pPr>
            <a:r>
              <a:rPr lang="en-US" sz="4000" b="1" u="sng" dirty="0"/>
              <a:t>FINAL EXAM </a:t>
            </a:r>
            <a:r>
              <a:rPr lang="en-US" sz="4000" b="1" u="sng" dirty="0" smtClean="0"/>
              <a:t>:</a:t>
            </a:r>
          </a:p>
          <a:p>
            <a:pPr marL="0" indent="0">
              <a:buNone/>
              <a:defRPr/>
            </a:pPr>
            <a:endParaRPr lang="en-US" sz="2800" b="1" dirty="0" smtClean="0"/>
          </a:p>
          <a:p>
            <a:pPr>
              <a:defRPr/>
            </a:pPr>
            <a:r>
              <a:rPr lang="en-US" sz="3600" b="1" dirty="0" smtClean="0"/>
              <a:t>Syllabus covered - </a:t>
            </a:r>
            <a:r>
              <a:rPr lang="en-US" sz="3200" b="1" dirty="0" smtClean="0"/>
              <a:t>100 </a:t>
            </a:r>
            <a:r>
              <a:rPr lang="en-US" sz="3200" b="1" dirty="0"/>
              <a:t>% </a:t>
            </a:r>
          </a:p>
          <a:p>
            <a:pPr>
              <a:defRPr/>
            </a:pPr>
            <a:r>
              <a:rPr lang="en-US" sz="3600" b="1" dirty="0" smtClean="0"/>
              <a:t>Maximum marks -  </a:t>
            </a:r>
            <a:r>
              <a:rPr lang="en-US" sz="3200" b="1" dirty="0"/>
              <a:t>80.</a:t>
            </a:r>
          </a:p>
          <a:p>
            <a:pPr>
              <a:defRPr/>
            </a:pPr>
            <a:r>
              <a:rPr lang="en-US" sz="3600" b="1" dirty="0" smtClean="0"/>
              <a:t>Passing marks -  </a:t>
            </a:r>
            <a:r>
              <a:rPr lang="en-US" sz="3200" b="1" dirty="0" smtClean="0"/>
              <a:t>27</a:t>
            </a:r>
            <a:r>
              <a:rPr lang="en-US" sz="3200" b="1" dirty="0"/>
              <a:t> </a:t>
            </a:r>
            <a:r>
              <a:rPr lang="en-US" sz="3200" b="1" dirty="0" smtClean="0"/>
              <a:t>(33</a:t>
            </a:r>
            <a:r>
              <a:rPr lang="en-US" sz="3200" b="1" dirty="0"/>
              <a:t>%)</a:t>
            </a:r>
          </a:p>
          <a:p>
            <a:pPr>
              <a:defRPr/>
            </a:pPr>
            <a:endParaRPr lang="en-US" sz="2400" b="1" dirty="0"/>
          </a:p>
        </p:txBody>
      </p:sp>
    </p:spTree>
    <p:extLst>
      <p:ext uri="{BB962C8B-B14F-4D97-AF65-F5344CB8AC3E}">
        <p14:creationId xmlns:p14="http://schemas.microsoft.com/office/powerpoint/2010/main" val="775639798"/>
      </p:ext>
    </p:extLst>
  </p:cSld>
  <p:clrMapOvr>
    <a:masterClrMapping/>
  </p:clrMapOvr>
  <p:transition spd="slow">
    <p:checker/>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04800" y="304800"/>
            <a:ext cx="8229600" cy="6248400"/>
          </a:xfrm>
        </p:spPr>
        <p:txBody>
          <a:bodyPr>
            <a:noAutofit/>
          </a:bodyPr>
          <a:lstStyle/>
          <a:p>
            <a:pPr marL="0" indent="0" algn="ctr">
              <a:buNone/>
              <a:defRPr/>
            </a:pPr>
            <a:endParaRPr lang="en-US" sz="4000" b="1" i="1" u="sng" dirty="0" smtClean="0"/>
          </a:p>
          <a:p>
            <a:pPr marL="0" indent="0" algn="ctr">
              <a:buNone/>
              <a:defRPr/>
            </a:pPr>
            <a:r>
              <a:rPr lang="en-US" sz="4000" b="1" i="1" u="sng" dirty="0" smtClean="0"/>
              <a:t>WEIGHTAGE OF TERM EXAM &amp; FINAL EXAM</a:t>
            </a:r>
          </a:p>
          <a:p>
            <a:pPr marL="0" indent="0">
              <a:buNone/>
              <a:defRPr/>
            </a:pPr>
            <a:endParaRPr lang="en-US" sz="3200" b="1" dirty="0"/>
          </a:p>
          <a:p>
            <a:pPr>
              <a:defRPr/>
            </a:pPr>
            <a:r>
              <a:rPr lang="en-US" sz="3600" b="1" dirty="0"/>
              <a:t>F</a:t>
            </a:r>
            <a:r>
              <a:rPr lang="en-US" sz="3600" b="1" dirty="0" smtClean="0"/>
              <a:t>inal exam :- weightage  80%.</a:t>
            </a:r>
          </a:p>
          <a:p>
            <a:pPr>
              <a:defRPr/>
            </a:pPr>
            <a:r>
              <a:rPr lang="en-US" sz="3600" b="1" dirty="0"/>
              <a:t>P</a:t>
            </a:r>
            <a:r>
              <a:rPr lang="en-US" sz="3600" b="1" dirty="0" smtClean="0"/>
              <a:t>eriodic test 3 :-weightage 10%.</a:t>
            </a:r>
          </a:p>
          <a:p>
            <a:pPr marL="908050" lvl="1" indent="-514350">
              <a:buFont typeface="+mj-lt"/>
              <a:buAutoNum type="romanUcPeriod"/>
              <a:defRPr/>
            </a:pPr>
            <a:r>
              <a:rPr lang="en-US" sz="2800" b="1" dirty="0"/>
              <a:t>B</a:t>
            </a:r>
            <a:r>
              <a:rPr lang="en-US" sz="2800" b="1" dirty="0" smtClean="0"/>
              <a:t>est two assessment out of 3 periodic tests will be added and converted in to 10.</a:t>
            </a:r>
          </a:p>
          <a:p>
            <a:pPr marL="908050" lvl="1" indent="-514350">
              <a:buFont typeface="+mj-lt"/>
              <a:buAutoNum type="romanUcPeriod"/>
              <a:defRPr/>
            </a:pPr>
            <a:r>
              <a:rPr lang="en-US" sz="2800" b="1" dirty="0"/>
              <a:t>T</a:t>
            </a:r>
            <a:r>
              <a:rPr lang="en-US" sz="2800" b="1" dirty="0" smtClean="0"/>
              <a:t>erm exam will cover the weightage of 10% for final evaluation</a:t>
            </a:r>
          </a:p>
          <a:p>
            <a:pPr>
              <a:defRPr/>
            </a:pPr>
            <a:endParaRPr lang="en-US" b="1" dirty="0"/>
          </a:p>
          <a:p>
            <a:pPr>
              <a:defRPr/>
            </a:pPr>
            <a:endParaRPr lang="en-US" sz="3200" dirty="0"/>
          </a:p>
          <a:p>
            <a:pPr marL="0" indent="0">
              <a:buNone/>
              <a:defRPr/>
            </a:pPr>
            <a:endParaRPr lang="en-US" sz="3200" b="1" dirty="0" smtClean="0"/>
          </a:p>
        </p:txBody>
      </p:sp>
    </p:spTree>
    <p:extLst>
      <p:ext uri="{BB962C8B-B14F-4D97-AF65-F5344CB8AC3E}">
        <p14:creationId xmlns:p14="http://schemas.microsoft.com/office/powerpoint/2010/main" val="2321814673"/>
      </p:ext>
    </p:extLst>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Effect transition="in" filter="fade">
                                      <p:cBhvr>
                                        <p:cTn id="12" dur="500"/>
                                        <p:tgtEl>
                                          <p:spTgt spid="133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fade">
                                      <p:cBhvr>
                                        <p:cTn id="17" dur="500"/>
                                        <p:tgtEl>
                                          <p:spTgt spid="13315">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315">
                                            <p:txEl>
                                              <p:pRg st="5" end="5"/>
                                            </p:txEl>
                                          </p:spTgt>
                                        </p:tgtEl>
                                        <p:attrNameLst>
                                          <p:attrName>style.visibility</p:attrName>
                                        </p:attrNameLst>
                                      </p:cBhvr>
                                      <p:to>
                                        <p:strVal val="visible"/>
                                      </p:to>
                                    </p:set>
                                    <p:animEffect transition="in" filter="fade">
                                      <p:cBhvr>
                                        <p:cTn id="20" dur="500"/>
                                        <p:tgtEl>
                                          <p:spTgt spid="13315">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animEffect transition="in" filter="fade">
                                      <p:cBhvr>
                                        <p:cTn id="23"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839200" cy="6400800"/>
          </a:xfrm>
        </p:spPr>
        <p:txBody>
          <a:bodyPr>
            <a:normAutofit/>
          </a:bodyPr>
          <a:lstStyle/>
          <a:p>
            <a:pPr marL="137160" indent="0">
              <a:buNone/>
              <a:defRPr/>
            </a:pPr>
            <a:endParaRPr lang="en-US" b="1" dirty="0" smtClean="0"/>
          </a:p>
          <a:p>
            <a:pPr>
              <a:defRPr/>
            </a:pPr>
            <a:r>
              <a:rPr lang="en-US" sz="3600" b="1" dirty="0" smtClean="0"/>
              <a:t>Note book maintenance – 5%</a:t>
            </a:r>
          </a:p>
          <a:p>
            <a:pPr marL="0" indent="0">
              <a:buFont typeface="Wingdings 2" panose="05020102010507070707" pitchFamily="18" charset="2"/>
              <a:buNone/>
              <a:defRPr/>
            </a:pPr>
            <a:r>
              <a:rPr lang="en-US" sz="3200" b="1" dirty="0" smtClean="0"/>
              <a:t>Before each periodic test , note book maintenance can be evaluated based on following parameters….</a:t>
            </a:r>
          </a:p>
          <a:p>
            <a:pPr marL="571500" indent="-571500">
              <a:buFont typeface="Wingdings 2" panose="05020102010507070707" pitchFamily="18" charset="2"/>
              <a:buAutoNum type="romanLcParenR"/>
              <a:defRPr/>
            </a:pPr>
            <a:r>
              <a:rPr lang="en-US" sz="3200" b="1" dirty="0" smtClean="0"/>
              <a:t>Regularity.</a:t>
            </a:r>
          </a:p>
          <a:p>
            <a:pPr marL="400050" indent="-400050">
              <a:buFont typeface="Wingdings 2" panose="05020102010507070707" pitchFamily="18" charset="2"/>
              <a:buAutoNum type="romanLcParenR"/>
              <a:defRPr/>
            </a:pPr>
            <a:r>
              <a:rPr lang="en-US" sz="3200" b="1" dirty="0" smtClean="0"/>
              <a:t>  Assignment completion.</a:t>
            </a:r>
          </a:p>
          <a:p>
            <a:pPr marL="400050" indent="-400050">
              <a:buFont typeface="Wingdings 2" panose="05020102010507070707" pitchFamily="18" charset="2"/>
              <a:buAutoNum type="romanLcParenR"/>
              <a:defRPr/>
            </a:pPr>
            <a:r>
              <a:rPr lang="en-US" sz="3200" b="1" dirty="0" smtClean="0"/>
              <a:t>  Neatness and upkeep of notebooks average of 3  assessment will be converted in to 5 marks  for aggregating.</a:t>
            </a:r>
          </a:p>
          <a:p>
            <a:pPr marL="0" indent="0">
              <a:buNone/>
              <a:defRPr/>
            </a:pPr>
            <a:endParaRPr lang="en-US" sz="3200" b="1" dirty="0"/>
          </a:p>
        </p:txBody>
      </p:sp>
    </p:spTree>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35888" cy="6019800"/>
          </a:xfrm>
        </p:spPr>
        <p:txBody>
          <a:bodyPr>
            <a:noAutofit/>
          </a:bodyPr>
          <a:lstStyle/>
          <a:p>
            <a:pPr marL="0" indent="0" algn="ctr">
              <a:buNone/>
              <a:defRPr/>
            </a:pPr>
            <a:r>
              <a:rPr lang="en-US" sz="3200" b="1" u="sng" dirty="0"/>
              <a:t>SUBJECT ENRICHMENT </a:t>
            </a:r>
            <a:r>
              <a:rPr lang="en-US" sz="3200" b="1" u="sng" dirty="0" smtClean="0"/>
              <a:t>ACTIVITIES - 5%</a:t>
            </a:r>
          </a:p>
          <a:p>
            <a:pPr marL="0" indent="0">
              <a:buNone/>
              <a:defRPr/>
            </a:pPr>
            <a:endParaRPr lang="en-US" sz="3200" b="1" i="1" dirty="0"/>
          </a:p>
          <a:p>
            <a:pPr algn="just">
              <a:defRPr/>
            </a:pPr>
            <a:r>
              <a:rPr lang="en-US" sz="3200" b="1" i="1" dirty="0"/>
              <a:t>S</a:t>
            </a:r>
            <a:r>
              <a:rPr lang="en-US" sz="3200" b="1" i="1" dirty="0" smtClean="0"/>
              <a:t>ubject enrichment activities comprise </a:t>
            </a:r>
            <a:r>
              <a:rPr lang="en-US" sz="3200" b="1" dirty="0" smtClean="0"/>
              <a:t>of various techniques like ASL/reading/ dictation/ debate/ public speaking for language</a:t>
            </a:r>
            <a:r>
              <a:rPr lang="en-US" sz="3200" b="1" dirty="0"/>
              <a:t>.</a:t>
            </a:r>
            <a:endParaRPr lang="en-US" sz="3200" b="1" dirty="0" smtClean="0"/>
          </a:p>
          <a:p>
            <a:pPr algn="just">
              <a:defRPr/>
            </a:pPr>
            <a:r>
              <a:rPr lang="en-US" sz="3200" b="1" dirty="0" smtClean="0"/>
              <a:t>Lab activity/ projects/ mapwork/ field trips etc. For other subjects which can be conducted three times before each periodic test and average marks may be converted out of 5 .</a:t>
            </a:r>
            <a:endParaRPr lang="en-US" sz="3200" b="1" dirty="0"/>
          </a:p>
        </p:txBody>
      </p:sp>
    </p:spTree>
    <p:extLst>
      <p:ext uri="{BB962C8B-B14F-4D97-AF65-F5344CB8AC3E}">
        <p14:creationId xmlns:p14="http://schemas.microsoft.com/office/powerpoint/2010/main" val="3206142273"/>
      </p:ext>
    </p:extLst>
  </p:cSld>
  <p:clrMapOvr>
    <a:masterClrMapping/>
  </p:clrMapOvr>
  <p:transition spd="slow">
    <p:checker/>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2008"/>
            <a:ext cx="8991599" cy="914400"/>
          </a:xfrm>
        </p:spPr>
        <p:txBody>
          <a:bodyPr/>
          <a:lstStyle/>
          <a:p>
            <a:pPr algn="ctr">
              <a:spcBef>
                <a:spcPct val="0"/>
              </a:spcBef>
              <a:buClrTx/>
              <a:buSzTx/>
              <a:buNone/>
            </a:pPr>
            <a:r>
              <a:rPr lang="en-US" altLang="en-US" sz="4400" b="1" dirty="0" smtClean="0"/>
              <a:t>PUBLIC SCHOOL KHAROD</a:t>
            </a:r>
            <a:endParaRPr lang="en-US" altLang="en-US" sz="4400" b="1" dirty="0"/>
          </a:p>
          <a:p>
            <a:pPr>
              <a:spcBef>
                <a:spcPct val="0"/>
              </a:spcBef>
              <a:buClrTx/>
              <a:buSzTx/>
              <a:buNone/>
            </a:pPr>
            <a:endParaRPr lang="en-US" altLang="en-US" dirty="0" smtClean="0"/>
          </a:p>
          <a:p>
            <a:pPr>
              <a:spcBef>
                <a:spcPct val="0"/>
              </a:spcBef>
              <a:buClrTx/>
              <a:buSzTx/>
              <a:buNone/>
            </a:pPr>
            <a:endParaRPr lang="en-US" altLang="en-US" dirty="0" smtClean="0"/>
          </a:p>
          <a:p>
            <a:pPr marL="137160" indent="0">
              <a:buNone/>
            </a:pPr>
            <a:endParaRPr lang="en-US" dirty="0"/>
          </a:p>
        </p:txBody>
      </p:sp>
      <p:sp>
        <p:nvSpPr>
          <p:cNvPr id="4" name="Rectangle 3"/>
          <p:cNvSpPr/>
          <p:nvPr/>
        </p:nvSpPr>
        <p:spPr>
          <a:xfrm>
            <a:off x="381000" y="2111188"/>
            <a:ext cx="8077200" cy="3631763"/>
          </a:xfrm>
          <a:prstGeom prst="rect">
            <a:avLst/>
          </a:prstGeom>
        </p:spPr>
        <p:txBody>
          <a:bodyPr wrap="square">
            <a:spAutoFit/>
          </a:bodyPr>
          <a:lstStyle/>
          <a:p>
            <a:pPr algn="ctr">
              <a:buNone/>
            </a:pPr>
            <a:endParaRPr lang="en-US" dirty="0" smtClean="0">
              <a:latin typeface="Times New Roman" panose="02020603050405020304" pitchFamily="18" charset="0"/>
              <a:cs typeface="Times New Roman" panose="02020603050405020304" pitchFamily="18" charset="0"/>
            </a:endParaRPr>
          </a:p>
          <a:p>
            <a:pPr algn="ctr">
              <a:buNone/>
            </a:pPr>
            <a:endParaRPr lang="en-US" dirty="0">
              <a:latin typeface="Times New Roman" panose="02020603050405020304" pitchFamily="18" charset="0"/>
              <a:cs typeface="Times New Roman" panose="02020603050405020304" pitchFamily="18" charset="0"/>
            </a:endParaRPr>
          </a:p>
          <a:p>
            <a:pPr algn="ctr">
              <a:buNone/>
            </a:pPr>
            <a:endParaRPr lang="en-US" dirty="0" smtClean="0">
              <a:latin typeface="Times New Roman" panose="02020603050405020304" pitchFamily="18" charset="0"/>
              <a:cs typeface="Times New Roman" panose="02020603050405020304" pitchFamily="18" charset="0"/>
            </a:endParaRPr>
          </a:p>
          <a:p>
            <a:pPr algn="ctr">
              <a:buNone/>
            </a:pPr>
            <a:r>
              <a:rPr lang="en-US" sz="2400" dirty="0" smtClean="0">
                <a:latin typeface="Times New Roman" panose="02020603050405020304" pitchFamily="18" charset="0"/>
                <a:cs typeface="Times New Roman" panose="02020603050405020304" pitchFamily="18" charset="0"/>
              </a:rPr>
              <a:t>National </a:t>
            </a:r>
            <a:r>
              <a:rPr lang="en-US" sz="2400" dirty="0">
                <a:latin typeface="Times New Roman" panose="02020603050405020304" pitchFamily="18" charset="0"/>
                <a:cs typeface="Times New Roman" panose="02020603050405020304" pitchFamily="18" charset="0"/>
              </a:rPr>
              <a:t>Highway No.8, Opp. Kharod Village</a:t>
            </a:r>
          </a:p>
          <a:p>
            <a:pPr algn="ctr">
              <a:buNone/>
            </a:pPr>
            <a:r>
              <a:rPr lang="en-US" sz="2400" dirty="0">
                <a:latin typeface="Times New Roman" panose="02020603050405020304" pitchFamily="18" charset="0"/>
                <a:cs typeface="Times New Roman" panose="02020603050405020304" pitchFamily="18" charset="0"/>
              </a:rPr>
              <a:t>Ta. Ankleshwar, Dist. Bharuch, (Gujarat) - 394 115</a:t>
            </a:r>
          </a:p>
          <a:p>
            <a:pPr algn="ctr"/>
            <a:endParaRPr lang="en-US" sz="2400" dirty="0">
              <a:latin typeface="Times New Roman" panose="02020603050405020304" pitchFamily="18" charset="0"/>
              <a:cs typeface="Times New Roman" panose="02020603050405020304" pitchFamily="18" charset="0"/>
            </a:endParaRPr>
          </a:p>
          <a:p>
            <a:pPr algn="ctr">
              <a:buNone/>
            </a:pPr>
            <a:r>
              <a:rPr lang="en-US" sz="2400" dirty="0">
                <a:latin typeface="Times New Roman" panose="02020603050405020304" pitchFamily="18" charset="0"/>
                <a:cs typeface="Times New Roman" panose="02020603050405020304" pitchFamily="18" charset="0"/>
              </a:rPr>
              <a:t>Contact: Tel. No. (O) 02646- 276500, 651599</a:t>
            </a:r>
          </a:p>
          <a:p>
            <a:pPr algn="ctr">
              <a:buNone/>
            </a:pPr>
            <a:r>
              <a:rPr lang="en-US" sz="2400" dirty="0">
                <a:latin typeface="Times New Roman" panose="02020603050405020304" pitchFamily="18" charset="0"/>
                <a:cs typeface="Times New Roman" panose="02020603050405020304" pitchFamily="18" charset="0"/>
              </a:rPr>
              <a:t>School Mob. No. 9227828729</a:t>
            </a:r>
          </a:p>
          <a:p>
            <a:pPr algn="ctr">
              <a:buNone/>
            </a:pPr>
            <a:r>
              <a:rPr lang="en-US" sz="2800" dirty="0">
                <a:latin typeface="Times New Roman" panose="02020603050405020304" pitchFamily="18" charset="0"/>
                <a:cs typeface="Times New Roman" panose="02020603050405020304" pitchFamily="18" charset="0"/>
              </a:rPr>
              <a:t>Email: </a:t>
            </a:r>
            <a:r>
              <a:rPr lang="en-US" sz="2800" u="sng" dirty="0">
                <a:latin typeface="Times New Roman" panose="02020603050405020304" pitchFamily="18" charset="0"/>
                <a:cs typeface="Times New Roman" panose="02020603050405020304" pitchFamily="18" charset="0"/>
                <a:hlinkClick r:id="rId3"/>
              </a:rPr>
              <a:t>publicschoolkharod@gmail.com</a:t>
            </a:r>
            <a:endParaRPr lang="en-US" sz="2800" dirty="0">
              <a:latin typeface="Times New Roman" panose="02020603050405020304" pitchFamily="18" charset="0"/>
              <a:cs typeface="Times New Roman" panose="02020603050405020304" pitchFamily="18" charset="0"/>
            </a:endParaRPr>
          </a:p>
          <a:p>
            <a:pPr algn="ctr">
              <a:buNone/>
            </a:pPr>
            <a:r>
              <a:rPr lang="en-US" sz="2800" dirty="0">
                <a:latin typeface="Times New Roman" panose="02020603050405020304" pitchFamily="18" charset="0"/>
                <a:cs typeface="Times New Roman" panose="02020603050405020304" pitchFamily="18" charset="0"/>
              </a:rPr>
              <a:t>Website: www.publicschoolkharod.com</a:t>
            </a:r>
          </a:p>
        </p:txBody>
      </p:sp>
      <p:sp>
        <p:nvSpPr>
          <p:cNvPr id="2" name="Rectangle 1"/>
          <p:cNvSpPr/>
          <p:nvPr/>
        </p:nvSpPr>
        <p:spPr>
          <a:xfrm>
            <a:off x="228600" y="1688068"/>
            <a:ext cx="2669705" cy="400110"/>
          </a:xfrm>
          <a:prstGeom prst="rect">
            <a:avLst/>
          </a:prstGeom>
        </p:spPr>
        <p:txBody>
          <a:bodyPr wrap="none">
            <a:spAutoFit/>
          </a:bodyPr>
          <a:lstStyle/>
          <a:p>
            <a:r>
              <a:rPr lang="en-US" altLang="en-US" sz="2000" dirty="0"/>
              <a:t>Affiliation No. 430116 </a:t>
            </a:r>
            <a:endParaRPr lang="en-US" sz="2000" dirty="0"/>
          </a:p>
        </p:txBody>
      </p:sp>
      <p:sp>
        <p:nvSpPr>
          <p:cNvPr id="5" name="Rectangle 4"/>
          <p:cNvSpPr/>
          <p:nvPr/>
        </p:nvSpPr>
        <p:spPr>
          <a:xfrm>
            <a:off x="5791200" y="1688068"/>
            <a:ext cx="3085563" cy="400110"/>
          </a:xfrm>
          <a:prstGeom prst="rect">
            <a:avLst/>
          </a:prstGeom>
        </p:spPr>
        <p:txBody>
          <a:bodyPr wrap="square">
            <a:spAutoFit/>
          </a:bodyPr>
          <a:lstStyle/>
          <a:p>
            <a:r>
              <a:rPr lang="en-US" altLang="en-US" sz="2000" dirty="0"/>
              <a:t>School Code No. 13090</a:t>
            </a:r>
            <a:endParaRPr lang="en-US" altLang="en-US" sz="4400" dirty="0"/>
          </a:p>
        </p:txBody>
      </p:sp>
    </p:spTree>
    <p:extLst>
      <p:ext uri="{BB962C8B-B14F-4D97-AF65-F5344CB8AC3E}">
        <p14:creationId xmlns:p14="http://schemas.microsoft.com/office/powerpoint/2010/main" val="1333439772"/>
      </p:ext>
    </p:extLst>
  </p:cSld>
  <p:clrMapOvr>
    <a:masterClrMapping/>
  </p:clrMapOvr>
  <p:transition spd="slow">
    <p:checker/>
    <p:sndAc>
      <p:stSnd>
        <p:snd r:embed="rId2" name="arrow.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82490" y="4038600"/>
            <a:ext cx="299951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t>POST-MID</a:t>
            </a:r>
            <a:r>
              <a:rPr lang="en-US" sz="2800" b="1" dirty="0" smtClean="0"/>
              <a:t> TERM 75%</a:t>
            </a:r>
            <a:endParaRPr lang="en-US" sz="2800" b="1" dirty="0"/>
          </a:p>
        </p:txBody>
      </p:sp>
      <p:sp>
        <p:nvSpPr>
          <p:cNvPr id="6" name="Rectangle 5"/>
          <p:cNvSpPr/>
          <p:nvPr/>
        </p:nvSpPr>
        <p:spPr>
          <a:xfrm>
            <a:off x="5382490" y="2604655"/>
            <a:ext cx="299951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t>MID-TERM</a:t>
            </a:r>
            <a:endParaRPr lang="en-US" sz="2800" b="1" dirty="0" smtClean="0"/>
          </a:p>
          <a:p>
            <a:pPr algn="ctr"/>
            <a:r>
              <a:rPr lang="en-US" sz="2800" b="1" dirty="0" smtClean="0"/>
              <a:t> 50%</a:t>
            </a:r>
            <a:endParaRPr lang="en-US" sz="2800" b="1" dirty="0"/>
          </a:p>
        </p:txBody>
      </p:sp>
      <p:sp>
        <p:nvSpPr>
          <p:cNvPr id="7" name="Rectangle 6"/>
          <p:cNvSpPr/>
          <p:nvPr/>
        </p:nvSpPr>
        <p:spPr>
          <a:xfrm>
            <a:off x="381000" y="1828800"/>
            <a:ext cx="35052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t>SYLLABUS FOR EXAM</a:t>
            </a:r>
            <a:endParaRPr lang="en-US" sz="4800" b="1" dirty="0"/>
          </a:p>
        </p:txBody>
      </p:sp>
      <p:sp>
        <p:nvSpPr>
          <p:cNvPr id="8" name="Rectangle 7"/>
          <p:cNvSpPr/>
          <p:nvPr/>
        </p:nvSpPr>
        <p:spPr>
          <a:xfrm>
            <a:off x="5382490" y="5562600"/>
            <a:ext cx="299951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t>FINAL</a:t>
            </a:r>
            <a:r>
              <a:rPr lang="en-US" sz="2800" b="1" dirty="0" smtClean="0"/>
              <a:t> </a:t>
            </a:r>
            <a:r>
              <a:rPr lang="en-US" sz="3600" b="1" dirty="0" smtClean="0"/>
              <a:t>EXAM</a:t>
            </a:r>
            <a:r>
              <a:rPr lang="en-US" sz="2800" b="1" dirty="0" smtClean="0"/>
              <a:t> 100%</a:t>
            </a:r>
            <a:endParaRPr lang="en-US" sz="2800" b="1" dirty="0"/>
          </a:p>
        </p:txBody>
      </p:sp>
      <p:sp>
        <p:nvSpPr>
          <p:cNvPr id="9" name="Rectangle 8"/>
          <p:cNvSpPr/>
          <p:nvPr/>
        </p:nvSpPr>
        <p:spPr>
          <a:xfrm>
            <a:off x="5382490" y="457200"/>
            <a:ext cx="2999510"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t>PRE-MID</a:t>
            </a:r>
            <a:r>
              <a:rPr lang="en-US" sz="2800" b="1" dirty="0" smtClean="0"/>
              <a:t> TERM 25%</a:t>
            </a:r>
            <a:endParaRPr lang="en-US" sz="2800" b="1" dirty="0"/>
          </a:p>
        </p:txBody>
      </p:sp>
      <p:cxnSp>
        <p:nvCxnSpPr>
          <p:cNvPr id="11" name="Straight Arrow Connector 10"/>
          <p:cNvCxnSpPr>
            <a:stCxn id="7" idx="3"/>
            <a:endCxn id="9" idx="1"/>
          </p:cNvCxnSpPr>
          <p:nvPr/>
        </p:nvCxnSpPr>
        <p:spPr>
          <a:xfrm flipV="1">
            <a:off x="3886200" y="1143000"/>
            <a:ext cx="1496290" cy="175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6" idx="1"/>
          </p:cNvCxnSpPr>
          <p:nvPr/>
        </p:nvCxnSpPr>
        <p:spPr>
          <a:xfrm>
            <a:off x="3886200" y="2895600"/>
            <a:ext cx="1496290" cy="16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5" idx="1"/>
          </p:cNvCxnSpPr>
          <p:nvPr/>
        </p:nvCxnSpPr>
        <p:spPr>
          <a:xfrm>
            <a:off x="3886200" y="2895600"/>
            <a:ext cx="149629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a:endCxn id="8" idx="1"/>
          </p:cNvCxnSpPr>
          <p:nvPr/>
        </p:nvCxnSpPr>
        <p:spPr>
          <a:xfrm>
            <a:off x="3886200" y="2895600"/>
            <a:ext cx="1496290" cy="320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252715"/>
      </p:ext>
    </p:extLst>
  </p:cSld>
  <p:clrMapOvr>
    <a:masterClrMapping/>
  </p:clrMapOvr>
  <p:transition spd="slow">
    <p:checker/>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9296400" cy="5287962"/>
          </a:xfrm>
        </p:spPr>
        <p:txBody>
          <a:bodyPr>
            <a:noAutofit/>
          </a:bodyPr>
          <a:lstStyle/>
          <a:p>
            <a:r>
              <a:rPr lang="en-US" sz="7700" dirty="0" smtClean="0"/>
              <a:t>OUR RESPONSIBILITIES</a:t>
            </a:r>
            <a:endParaRPr lang="en-US" sz="7700" dirty="0"/>
          </a:p>
        </p:txBody>
      </p:sp>
    </p:spTree>
    <p:extLst>
      <p:ext uri="{BB962C8B-B14F-4D97-AF65-F5344CB8AC3E}">
        <p14:creationId xmlns:p14="http://schemas.microsoft.com/office/powerpoint/2010/main" val="1248645465"/>
      </p:ext>
    </p:extLst>
  </p:cSld>
  <p:clrMapOvr>
    <a:masterClrMapping/>
  </p:clrMapOvr>
  <p:transition spd="slow">
    <p:checker/>
    <p:sndAc>
      <p:stSnd>
        <p:snd r:embed="rId2" name="arrow.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676400"/>
            <a:ext cx="8839200" cy="2646878"/>
          </a:xfrm>
          <a:prstGeom prst="rect">
            <a:avLst/>
          </a:prstGeom>
        </p:spPr>
        <p:txBody>
          <a:bodyPr wrap="square">
            <a:spAutoFit/>
          </a:bodyPr>
          <a:lstStyle/>
          <a:p>
            <a:pPr algn="ctr"/>
            <a:r>
              <a:rPr lang="en-US" sz="16600" b="1" i="1" dirty="0">
                <a:solidFill>
                  <a:schemeClr val="accent6">
                    <a:lumMod val="40000"/>
                    <a:lumOff val="60000"/>
                  </a:schemeClr>
                </a:solidFill>
                <a:latin typeface="Times New Roman" panose="02020603050405020304" pitchFamily="18" charset="0"/>
                <a:cs typeface="Times New Roman" panose="02020603050405020304" pitchFamily="18" charset="0"/>
              </a:rPr>
              <a:t>Parents</a:t>
            </a:r>
          </a:p>
        </p:txBody>
      </p:sp>
    </p:spTree>
    <p:extLst>
      <p:ext uri="{BB962C8B-B14F-4D97-AF65-F5344CB8AC3E}">
        <p14:creationId xmlns:p14="http://schemas.microsoft.com/office/powerpoint/2010/main" val="2294184257"/>
      </p:ext>
    </p:extLst>
  </p:cSld>
  <p:clrMapOvr>
    <a:masterClrMapping/>
  </p:clrMapOvr>
  <p:transition spd="slow">
    <p:checker/>
    <p:sndAc>
      <p:stSnd>
        <p:snd r:embed="rId2" name="arrow.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13596746"/>
              </p:ext>
            </p:extLst>
          </p:nvPr>
        </p:nvGraphicFramePr>
        <p:xfrm>
          <a:off x="152400" y="457200"/>
          <a:ext cx="8610600" cy="5676507"/>
        </p:xfrm>
        <a:graphic>
          <a:graphicData uri="http://schemas.openxmlformats.org/drawingml/2006/table">
            <a:tbl>
              <a:tblPr firstRow="1" bandRow="1">
                <a:tableStyleId>{2D5ABB26-0587-4C30-8999-92F81FD0307C}</a:tableStyleId>
              </a:tblPr>
              <a:tblGrid>
                <a:gridCol w="8610600"/>
              </a:tblGrid>
              <a:tr h="318441">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Ask students to abide strictly by the time table. </a:t>
                      </a:r>
                      <a:endParaRPr lang="en-US" sz="2800" b="1" dirty="0"/>
                    </a:p>
                  </a:txBody>
                  <a:tcPr/>
                </a:tc>
              </a:tr>
              <a:tr h="1500747">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Encourage the students to re- pack their bags on daily basis to avoid carrying un necessary articles , text books, work books that are not needed.</a:t>
                      </a:r>
                    </a:p>
                  </a:txBody>
                  <a:tcPr/>
                </a:tc>
              </a:tr>
              <a:tr h="2286000">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 All the task related to projects , activities, assignments are</a:t>
                      </a:r>
                      <a:r>
                        <a:rPr lang="en-US" sz="2800" baseline="0" dirty="0" smtClean="0"/>
                        <a:t> suppose to conduct as class activity under the supervision of subject teacher. It should not be prescribed as Homework. If your ward informs you so, please conform with us.</a:t>
                      </a:r>
                      <a:endParaRPr lang="en-US" sz="2800" b="1" dirty="0"/>
                    </a:p>
                  </a:txBody>
                  <a:tcPr/>
                </a:tc>
              </a:tr>
              <a:tr h="688372">
                <a:tc>
                  <a:txBody>
                    <a:bodyPr/>
                    <a:lstStyle/>
                    <a:p>
                      <a:pPr marL="285750" indent="-285750" algn="just">
                        <a:buFont typeface="Arial" panose="020B0604020202020204" pitchFamily="34" charset="0"/>
                        <a:buChar char="•"/>
                      </a:pPr>
                      <a:r>
                        <a:rPr lang="en-US" sz="2800" dirty="0" smtClean="0"/>
                        <a:t>Parents are</a:t>
                      </a:r>
                      <a:r>
                        <a:rPr lang="en-US" sz="2800" baseline="0" dirty="0" smtClean="0"/>
                        <a:t> requested to separate the text book up to the syllabus of mid term,   if you wish to reduce the load of school bag. </a:t>
                      </a:r>
                      <a:endParaRPr lang="en-US" sz="2800" b="1" dirty="0"/>
                    </a:p>
                  </a:txBody>
                  <a:tcPr/>
                </a:tc>
              </a:tr>
            </a:tbl>
          </a:graphicData>
        </a:graphic>
      </p:graphicFrame>
    </p:spTree>
    <p:extLst>
      <p:ext uri="{BB962C8B-B14F-4D97-AF65-F5344CB8AC3E}">
        <p14:creationId xmlns:p14="http://schemas.microsoft.com/office/powerpoint/2010/main" val="2224745353"/>
      </p:ext>
    </p:extLst>
  </p:cSld>
  <p:clrMapOvr>
    <a:masterClrMapping/>
  </p:clrMapOvr>
  <p:transition spd="slow">
    <p:checker/>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83874978"/>
              </p:ext>
            </p:extLst>
          </p:nvPr>
        </p:nvGraphicFramePr>
        <p:xfrm>
          <a:off x="228600" y="1143000"/>
          <a:ext cx="8610600" cy="4968240"/>
        </p:xfrm>
        <a:graphic>
          <a:graphicData uri="http://schemas.openxmlformats.org/drawingml/2006/table">
            <a:tbl>
              <a:tblPr firstRow="1" bandRow="1">
                <a:tableStyleId>{2D5ABB26-0587-4C30-8999-92F81FD0307C}</a:tableStyleId>
              </a:tblPr>
              <a:tblGrid>
                <a:gridCol w="8610600"/>
              </a:tblGrid>
              <a:tr h="111031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Parents</a:t>
                      </a:r>
                      <a:r>
                        <a:rPr lang="en-US" sz="2800" baseline="0" dirty="0" smtClean="0"/>
                        <a:t> are suppose to file all the work sheets provided to their wards by respective subject teacher and </a:t>
                      </a:r>
                      <a:r>
                        <a:rPr lang="en-US" sz="2800" dirty="0" smtClean="0"/>
                        <a:t> Maintain separate file for the different subjects.</a:t>
                      </a:r>
                      <a:endParaRPr lang="en-US" sz="2800" b="1" baseline="0" dirty="0" smtClean="0">
                        <a:solidFill>
                          <a:schemeClr val="tx1"/>
                        </a:solidFill>
                      </a:endParaRPr>
                    </a:p>
                  </a:txBody>
                  <a:tcPr/>
                </a:tc>
              </a:tr>
              <a:tr h="11430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For</a:t>
                      </a:r>
                      <a:r>
                        <a:rPr lang="en-US" sz="2800" baseline="0" dirty="0" smtClean="0"/>
                        <a:t> the students of  I &amp; II parents are requested to sent only pencil box, water bottle, school diary &amp; napkins(handkerchief). </a:t>
                      </a:r>
                      <a:endParaRPr lang="en-US" sz="2800" b="1" dirty="0">
                        <a:solidFill>
                          <a:schemeClr val="tx1"/>
                        </a:solidFill>
                      </a:endParaRPr>
                    </a:p>
                  </a:txBody>
                  <a:tcPr/>
                </a:tc>
              </a:tr>
              <a:tr h="1143000">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PSK is supplying adequate portable and safe drinking water so no need to bring heavy water bottle to school.</a:t>
                      </a:r>
                      <a:endParaRPr lang="en-US" sz="2800" b="1" dirty="0" smtClean="0">
                        <a:solidFill>
                          <a:schemeClr val="dk1"/>
                        </a:solidFill>
                      </a:endParaRPr>
                    </a:p>
                    <a:p>
                      <a:pPr marL="285750" indent="-285750" algn="just">
                        <a:buFont typeface="Arial" panose="020B0604020202020204" pitchFamily="34" charset="0"/>
                        <a:buChar char="•"/>
                      </a:pPr>
                      <a:endParaRPr lang="en-US" sz="2800" b="1" dirty="0">
                        <a:solidFill>
                          <a:schemeClr val="tx1"/>
                        </a:solidFill>
                      </a:endParaRPr>
                    </a:p>
                  </a:txBody>
                  <a:tcPr/>
                </a:tc>
              </a:tr>
            </a:tbl>
          </a:graphicData>
        </a:graphic>
      </p:graphicFrame>
    </p:spTree>
    <p:extLst>
      <p:ext uri="{BB962C8B-B14F-4D97-AF65-F5344CB8AC3E}">
        <p14:creationId xmlns:p14="http://schemas.microsoft.com/office/powerpoint/2010/main" val="518519029"/>
      </p:ext>
    </p:extLst>
  </p:cSld>
  <p:clrMapOvr>
    <a:masterClrMapping/>
  </p:clrMapOvr>
  <p:transition spd="slow">
    <p:checker/>
    <p:sndAc>
      <p:stSnd>
        <p:snd r:embed="rId2" name="arrow.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2205957"/>
              </p:ext>
            </p:extLst>
          </p:nvPr>
        </p:nvGraphicFramePr>
        <p:xfrm>
          <a:off x="309282" y="152400"/>
          <a:ext cx="8610600" cy="3596640"/>
        </p:xfrm>
        <a:graphic>
          <a:graphicData uri="http://schemas.openxmlformats.org/drawingml/2006/table">
            <a:tbl>
              <a:tblPr firstRow="1" bandRow="1">
                <a:tableStyleId>{2D5ABB26-0587-4C30-8999-92F81FD0307C}</a:tableStyleId>
              </a:tblPr>
              <a:tblGrid>
                <a:gridCol w="8610600"/>
              </a:tblGrid>
              <a:tr h="1219200">
                <a:tc>
                  <a:txBody>
                    <a:bodyPr/>
                    <a:lstStyle/>
                    <a:p>
                      <a:pPr marL="285750" indent="-285750" algn="just">
                        <a:buFont typeface="Arial" panose="020B0604020202020204" pitchFamily="34" charset="0"/>
                        <a:buChar char="•"/>
                      </a:pPr>
                      <a:r>
                        <a:rPr lang="en-US" sz="2800" dirty="0" smtClean="0"/>
                        <a:t>For any of the science experiments you can be  asked</a:t>
                      </a:r>
                      <a:r>
                        <a:rPr lang="en-US" sz="2800" baseline="0" dirty="0" smtClean="0"/>
                        <a:t> </a:t>
                      </a:r>
                      <a:r>
                        <a:rPr lang="en-US" sz="2800" dirty="0" smtClean="0"/>
                        <a:t>to bring few things related to experiment</a:t>
                      </a:r>
                      <a:r>
                        <a:rPr lang="en-US" sz="2800" baseline="0" dirty="0" smtClean="0"/>
                        <a:t> so please co-operate with us to make the required things available.</a:t>
                      </a:r>
                      <a:r>
                        <a:rPr lang="en-US" sz="2800" dirty="0" smtClean="0"/>
                        <a:t> </a:t>
                      </a:r>
                    </a:p>
                  </a:txBody>
                  <a:tcPr/>
                </a:tc>
              </a:tr>
              <a:tr h="1468211">
                <a:tc>
                  <a:txBody>
                    <a:bodyPr/>
                    <a:lstStyle/>
                    <a:p>
                      <a:pPr marL="285750" indent="-285750" algn="just">
                        <a:buFont typeface="Arial" panose="020B0604020202020204" pitchFamily="34" charset="0"/>
                        <a:buChar char="•"/>
                      </a:pPr>
                      <a:r>
                        <a:rPr lang="en-US" sz="2800" dirty="0" smtClean="0"/>
                        <a:t>In place of cartoon or other entertainment channels encourage your ward to watch educational channels</a:t>
                      </a:r>
                      <a:r>
                        <a:rPr lang="en-US" sz="2800" baseline="0" dirty="0" smtClean="0"/>
                        <a:t> like History channel 18, National Geography, Science of Stupids</a:t>
                      </a:r>
                      <a:endParaRPr lang="en-US" sz="2800" b="1" dirty="0">
                        <a:solidFill>
                          <a:schemeClr val="tx1"/>
                        </a:solidFill>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28513380"/>
              </p:ext>
            </p:extLst>
          </p:nvPr>
        </p:nvGraphicFramePr>
        <p:xfrm>
          <a:off x="309282" y="3665668"/>
          <a:ext cx="8686800" cy="3169920"/>
        </p:xfrm>
        <a:graphic>
          <a:graphicData uri="http://schemas.openxmlformats.org/drawingml/2006/table">
            <a:tbl>
              <a:tblPr firstRow="1" bandRow="1">
                <a:tableStyleId>{2D5ABB26-0587-4C30-8999-92F81FD0307C}</a:tableStyleId>
              </a:tblPr>
              <a:tblGrid>
                <a:gridCol w="8686800"/>
              </a:tblGrid>
              <a:tr h="729600">
                <a:tc>
                  <a:txBody>
                    <a:bodyPr/>
                    <a:lstStyle/>
                    <a:p>
                      <a:pPr marL="285750" indent="-285750" algn="just">
                        <a:buFont typeface="Arial" panose="020B0604020202020204" pitchFamily="34" charset="0"/>
                        <a:buChar char="•"/>
                      </a:pPr>
                      <a:r>
                        <a:rPr kumimoji="0" lang="en-US" sz="2800" kern="1200" dirty="0" smtClean="0">
                          <a:solidFill>
                            <a:schemeClr val="tx1"/>
                          </a:solidFill>
                          <a:latin typeface="+mn-lt"/>
                          <a:ea typeface="+mn-ea"/>
                          <a:cs typeface="+mn-cs"/>
                        </a:rPr>
                        <a:t>Don’t allow your ward to spend time with mobile phones and Internet. Parents are requested to spare some quality</a:t>
                      </a:r>
                      <a:r>
                        <a:rPr kumimoji="0" lang="en-US" sz="2800" kern="1200" baseline="0" dirty="0" smtClean="0">
                          <a:solidFill>
                            <a:schemeClr val="tx1"/>
                          </a:solidFill>
                          <a:latin typeface="+mn-lt"/>
                          <a:ea typeface="+mn-ea"/>
                          <a:cs typeface="+mn-cs"/>
                        </a:rPr>
                        <a:t> </a:t>
                      </a:r>
                      <a:r>
                        <a:rPr kumimoji="0" lang="en-US" sz="2800" kern="1200" dirty="0" smtClean="0">
                          <a:solidFill>
                            <a:schemeClr val="tx1"/>
                          </a:solidFill>
                          <a:latin typeface="+mn-lt"/>
                          <a:ea typeface="+mn-ea"/>
                          <a:cs typeface="+mn-cs"/>
                        </a:rPr>
                        <a:t>time with them to find their inherent qualities.</a:t>
                      </a:r>
                      <a:endParaRPr kumimoji="0" lang="en-US" sz="2800" kern="1200" dirty="0">
                        <a:solidFill>
                          <a:schemeClr val="tx1"/>
                        </a:solidFill>
                        <a:latin typeface="+mn-lt"/>
                        <a:ea typeface="+mn-ea"/>
                        <a:cs typeface="+mn-cs"/>
                      </a:endParaRPr>
                    </a:p>
                  </a:txBody>
                  <a:tcPr/>
                </a:tc>
              </a:tr>
              <a:tr h="729600">
                <a:tc>
                  <a:txBody>
                    <a:bodyPr/>
                    <a:lstStyle/>
                    <a:p>
                      <a:pPr marL="285750" indent="-285750" algn="just">
                        <a:buFont typeface="Arial" panose="020B0604020202020204" pitchFamily="34" charset="0"/>
                        <a:buChar char="•"/>
                      </a:pPr>
                      <a:r>
                        <a:rPr kumimoji="0" lang="en-US" sz="2800" kern="1200" dirty="0" smtClean="0">
                          <a:solidFill>
                            <a:schemeClr val="tx1"/>
                          </a:solidFill>
                          <a:latin typeface="+mn-lt"/>
                          <a:ea typeface="+mn-ea"/>
                          <a:cs typeface="+mn-cs"/>
                        </a:rPr>
                        <a:t>Develop reading habits in them because ones it will develop in childhood will continue and helpful till higher studies and entire life.</a:t>
                      </a:r>
                      <a:endParaRPr kumimoji="0" lang="en-US" sz="2800" kern="1200" dirty="0">
                        <a:solidFill>
                          <a:schemeClr val="tx1"/>
                        </a:solidFill>
                        <a:latin typeface="+mn-lt"/>
                        <a:ea typeface="+mn-ea"/>
                        <a:cs typeface="+mn-cs"/>
                      </a:endParaRPr>
                    </a:p>
                  </a:txBody>
                  <a:tcPr/>
                </a:tc>
              </a:tr>
            </a:tbl>
          </a:graphicData>
        </a:graphic>
      </p:graphicFrame>
    </p:spTree>
  </p:cSld>
  <p:clrMapOvr>
    <a:masterClrMapping/>
  </p:clrMapOvr>
  <p:transition spd="slow">
    <p:checker/>
    <p:sndAc>
      <p:stSnd>
        <p:snd r:embed="rId2" name="arrow.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95796868"/>
              </p:ext>
            </p:extLst>
          </p:nvPr>
        </p:nvGraphicFramePr>
        <p:xfrm>
          <a:off x="304800" y="1524000"/>
          <a:ext cx="8763000" cy="4754880"/>
        </p:xfrm>
        <a:graphic>
          <a:graphicData uri="http://schemas.openxmlformats.org/drawingml/2006/table">
            <a:tbl>
              <a:tblPr firstRow="1" bandRow="1">
                <a:tableStyleId>{2D5ABB26-0587-4C30-8999-92F81FD0307C}</a:tableStyleId>
              </a:tblPr>
              <a:tblGrid>
                <a:gridCol w="8763000"/>
              </a:tblGrid>
              <a:tr h="1524000">
                <a:tc>
                  <a:txBody>
                    <a:bodyPr/>
                    <a:lstStyle/>
                    <a:p>
                      <a:pPr marL="285750" indent="-285750" algn="l">
                        <a:buFont typeface="Arial" panose="020B0604020202020204" pitchFamily="34" charset="0"/>
                        <a:buChar char="•"/>
                      </a:pPr>
                      <a:r>
                        <a:rPr lang="en-US" sz="2800" dirty="0" smtClean="0"/>
                        <a:t>Parents are requested</a:t>
                      </a:r>
                      <a:r>
                        <a:rPr lang="en-US" sz="2800" baseline="0" dirty="0" smtClean="0"/>
                        <a:t> to maintain the portfolio of  their  ward, best portfolio will be awarded at the end of the academic session. </a:t>
                      </a:r>
                    </a:p>
                  </a:txBody>
                  <a:tcPr/>
                </a:tc>
              </a:tr>
              <a:tr h="271272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u="sng" baseline="0" dirty="0" smtClean="0"/>
                        <a:t>Portfolio includes:-</a:t>
                      </a:r>
                      <a:r>
                        <a:rPr lang="en-US" sz="2800" u="none" baseline="0" dirty="0" smtClean="0"/>
                        <a:t>  </a:t>
                      </a:r>
                      <a:r>
                        <a:rPr lang="en-US" sz="2800" baseline="0" dirty="0" smtClean="0"/>
                        <a:t>Any extra ordinary creative work of child done at home or school, any write-up about special incident when your child behave beyond your expectation, write up about their area of interest  may be Music, drawing, singing, acting, you are  advised to  put photographs for the same. </a:t>
                      </a:r>
                      <a:endParaRPr lang="en-US" sz="2800" b="1" dirty="0"/>
                    </a:p>
                  </a:txBody>
                  <a:tcPr/>
                </a:tc>
              </a:tr>
              <a:tr h="518160">
                <a:tc>
                  <a:txBody>
                    <a:bodyPr/>
                    <a:lstStyle/>
                    <a:p>
                      <a:pPr marL="285750" indent="-285750" algn="l">
                        <a:buFont typeface="Arial" panose="020B0604020202020204" pitchFamily="34" charset="0"/>
                        <a:buChar char="•"/>
                      </a:pPr>
                      <a:r>
                        <a:rPr lang="en-US" sz="2800" dirty="0" smtClean="0"/>
                        <a:t>Write-up about  characteristic of the child.</a:t>
                      </a:r>
                    </a:p>
                  </a:txBody>
                  <a:tcPr/>
                </a:tc>
              </a:tr>
            </a:tbl>
          </a:graphicData>
        </a:graphic>
      </p:graphicFrame>
      <p:sp>
        <p:nvSpPr>
          <p:cNvPr id="3" name="Rectangle 2"/>
          <p:cNvSpPr/>
          <p:nvPr/>
        </p:nvSpPr>
        <p:spPr>
          <a:xfrm>
            <a:off x="457200" y="304800"/>
            <a:ext cx="7924800" cy="1107996"/>
          </a:xfrm>
          <a:prstGeom prst="rect">
            <a:avLst/>
          </a:prstGeom>
        </p:spPr>
        <p:txBody>
          <a:bodyPr wrap="square">
            <a:spAutoFit/>
          </a:bodyPr>
          <a:lstStyle/>
          <a:p>
            <a:pPr algn="ctr"/>
            <a:r>
              <a:rPr lang="en-US" sz="6600" b="1" i="1" dirty="0" smtClean="0">
                <a:solidFill>
                  <a:schemeClr val="accent6">
                    <a:lumMod val="40000"/>
                    <a:lumOff val="60000"/>
                  </a:schemeClr>
                </a:solidFill>
                <a:latin typeface="Times New Roman" panose="02020603050405020304" pitchFamily="18" charset="0"/>
                <a:cs typeface="Times New Roman" panose="02020603050405020304" pitchFamily="18" charset="0"/>
              </a:rPr>
              <a:t>Portfolio</a:t>
            </a:r>
            <a:endParaRPr lang="en-US" sz="6600" b="1" i="1" dirty="0">
              <a:solidFill>
                <a:schemeClr val="accent6">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713112"/>
      </p:ext>
    </p:extLst>
  </p:cSld>
  <p:clrMapOvr>
    <a:masterClrMapping/>
  </p:clrMapOvr>
  <p:transition spd="slow">
    <p:checker/>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00200"/>
            <a:ext cx="8610600" cy="2646878"/>
          </a:xfrm>
          <a:prstGeom prst="rect">
            <a:avLst/>
          </a:prstGeom>
        </p:spPr>
        <p:txBody>
          <a:bodyPr wrap="square">
            <a:spAutoFit/>
          </a:bodyPr>
          <a:lstStyle/>
          <a:p>
            <a:r>
              <a:rPr lang="en-US" sz="16600" b="1" i="1" dirty="0">
                <a:solidFill>
                  <a:schemeClr val="accent6">
                    <a:lumMod val="40000"/>
                    <a:lumOff val="60000"/>
                  </a:schemeClr>
                </a:solidFill>
                <a:latin typeface="Times New Roman" panose="02020603050405020304" pitchFamily="18" charset="0"/>
                <a:cs typeface="Times New Roman" panose="02020603050405020304" pitchFamily="18" charset="0"/>
              </a:rPr>
              <a:t>Teachers</a:t>
            </a:r>
          </a:p>
        </p:txBody>
      </p:sp>
    </p:spTree>
    <p:extLst>
      <p:ext uri="{BB962C8B-B14F-4D97-AF65-F5344CB8AC3E}">
        <p14:creationId xmlns:p14="http://schemas.microsoft.com/office/powerpoint/2010/main" val="3651694543"/>
      </p:ext>
    </p:extLst>
  </p:cSld>
  <p:clrMapOvr>
    <a:masterClrMapping/>
  </p:clrMapOvr>
  <p:transition spd="slow">
    <p:checker/>
    <p:sndAc>
      <p:stSnd>
        <p:snd r:embed="rId2" name="arrow.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90559487"/>
              </p:ext>
            </p:extLst>
          </p:nvPr>
        </p:nvGraphicFramePr>
        <p:xfrm>
          <a:off x="0" y="762000"/>
          <a:ext cx="9067800" cy="5227320"/>
        </p:xfrm>
        <a:graphic>
          <a:graphicData uri="http://schemas.openxmlformats.org/drawingml/2006/table">
            <a:tbl>
              <a:tblPr firstRow="1" bandRow="1">
                <a:tableStyleId>{2D5ABB26-0587-4C30-8999-92F81FD0307C}</a:tableStyleId>
              </a:tblPr>
              <a:tblGrid>
                <a:gridCol w="9067800"/>
              </a:tblGrid>
              <a:tr h="420469">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900" dirty="0" smtClean="0"/>
                        <a:t> Teachers should check school bags randomly to ensure the proper weight of school bags .</a:t>
                      </a:r>
                      <a:endParaRPr lang="en-US" sz="2900" b="1" dirty="0" smtClean="0">
                        <a:solidFill>
                          <a:schemeClr val="tx1"/>
                        </a:solidFill>
                      </a:endParaRPr>
                    </a:p>
                  </a:txBody>
                  <a:tcPr/>
                </a:tc>
              </a:tr>
              <a:tr h="0">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900" dirty="0" smtClean="0"/>
                        <a:t> All the task related to projects , activities, assignments are</a:t>
                      </a:r>
                      <a:r>
                        <a:rPr lang="en-US" sz="2900" baseline="0" dirty="0" smtClean="0"/>
                        <a:t> suppose to conduct as class activity under the supervision of subject teacher. It should not be prescribed as Homework.</a:t>
                      </a:r>
                      <a:endParaRPr lang="en-US" sz="2900" b="1" dirty="0"/>
                    </a:p>
                  </a:txBody>
                  <a:tcPr/>
                </a:tc>
              </a:tr>
              <a:tr h="0">
                <a:tc>
                  <a:txBody>
                    <a:bodyPr/>
                    <a:lstStyle/>
                    <a:p>
                      <a:pPr marL="285750" indent="-285750" algn="just">
                        <a:buFont typeface="Arial" panose="020B0604020202020204" pitchFamily="34" charset="0"/>
                        <a:buChar char="•"/>
                      </a:pPr>
                      <a:r>
                        <a:rPr lang="en-US" sz="2900" dirty="0" smtClean="0"/>
                        <a:t> No</a:t>
                      </a:r>
                      <a:r>
                        <a:rPr lang="en-US" sz="2900" baseline="0" dirty="0" smtClean="0"/>
                        <a:t> assignment will be given as Homework to the student of class I and II.</a:t>
                      </a:r>
                      <a:endParaRPr lang="en-US" sz="2900" b="1" dirty="0"/>
                    </a:p>
                  </a:txBody>
                  <a:tcPr/>
                </a:tc>
              </a:tr>
              <a:tr h="533400">
                <a:tc>
                  <a:txBody>
                    <a:bodyPr/>
                    <a:lstStyle/>
                    <a:p>
                      <a:pPr marL="285750" indent="-285750" algn="just">
                        <a:buFont typeface="Arial" panose="020B0604020202020204" pitchFamily="34" charset="0"/>
                        <a:buChar char="•"/>
                      </a:pPr>
                      <a:r>
                        <a:rPr lang="en-US" sz="2900" dirty="0" smtClean="0"/>
                        <a:t> Teacher should adopt some such type</a:t>
                      </a:r>
                      <a:r>
                        <a:rPr lang="en-US" sz="2900" baseline="0" dirty="0" smtClean="0"/>
                        <a:t> of alternative method of teaching to alleviate the dependence of textbook and enhance the interest of student.  </a:t>
                      </a:r>
                      <a:endParaRPr lang="en-US" sz="2900" b="1" dirty="0"/>
                    </a:p>
                  </a:txBody>
                  <a:tcPr/>
                </a:tc>
              </a:tr>
            </a:tbl>
          </a:graphicData>
        </a:graphic>
      </p:graphicFrame>
    </p:spTree>
    <p:extLst>
      <p:ext uri="{BB962C8B-B14F-4D97-AF65-F5344CB8AC3E}">
        <p14:creationId xmlns:p14="http://schemas.microsoft.com/office/powerpoint/2010/main" val="473615072"/>
      </p:ext>
    </p:extLst>
  </p:cSld>
  <p:clrMapOvr>
    <a:masterClrMapping/>
  </p:clrMapOvr>
  <p:transition spd="slow">
    <p:checker/>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83637519"/>
              </p:ext>
            </p:extLst>
          </p:nvPr>
        </p:nvGraphicFramePr>
        <p:xfrm>
          <a:off x="8965" y="1066800"/>
          <a:ext cx="9135035" cy="4251960"/>
        </p:xfrm>
        <a:graphic>
          <a:graphicData uri="http://schemas.openxmlformats.org/drawingml/2006/table">
            <a:tbl>
              <a:tblPr firstRow="1" bandRow="1">
                <a:tableStyleId>{2D5ABB26-0587-4C30-8999-92F81FD0307C}</a:tableStyleId>
              </a:tblPr>
              <a:tblGrid>
                <a:gridCol w="9135035"/>
              </a:tblGrid>
              <a:tr h="304450">
                <a:tc>
                  <a:txBody>
                    <a:bodyPr/>
                    <a:lstStyle/>
                    <a:p>
                      <a:pPr marL="285750" indent="-285750" algn="just">
                        <a:buFont typeface="Arial" panose="020B0604020202020204" pitchFamily="34" charset="0"/>
                        <a:buChar char="•"/>
                      </a:pPr>
                      <a:r>
                        <a:rPr lang="en-US" sz="2900" dirty="0" smtClean="0"/>
                        <a:t>Teacher</a:t>
                      </a:r>
                      <a:r>
                        <a:rPr lang="en-US" sz="2900" baseline="0" dirty="0" smtClean="0"/>
                        <a:t> should encourage all the students to use loose sheets as work book. </a:t>
                      </a:r>
                      <a:endParaRPr lang="en-US" sz="2900" b="1" dirty="0">
                        <a:solidFill>
                          <a:schemeClr val="tx1"/>
                        </a:solidFill>
                      </a:endParaRPr>
                    </a:p>
                  </a:txBody>
                  <a:tcPr/>
                </a:tc>
              </a:tr>
              <a:tr h="525868">
                <a:tc>
                  <a:txBody>
                    <a:bodyPr/>
                    <a:lstStyle/>
                    <a:p>
                      <a:pPr marL="285750" indent="-285750" algn="just">
                        <a:buFont typeface="Arial" panose="020B0604020202020204" pitchFamily="34" charset="0"/>
                        <a:buChar char="•"/>
                      </a:pPr>
                      <a:r>
                        <a:rPr lang="en-US" sz="2900" dirty="0" smtClean="0"/>
                        <a:t>For I &amp; II </a:t>
                      </a:r>
                      <a:r>
                        <a:rPr lang="en-US" sz="2900" dirty="0" err="1" smtClean="0"/>
                        <a:t>std</a:t>
                      </a:r>
                      <a:r>
                        <a:rPr lang="en-US" sz="2900" dirty="0" smtClean="0"/>
                        <a:t> students, teachers will</a:t>
                      </a:r>
                      <a:r>
                        <a:rPr lang="en-US" sz="2900" baseline="0" dirty="0" smtClean="0"/>
                        <a:t> send the weekly worksheets at home and no Home work will be given .</a:t>
                      </a:r>
                      <a:endParaRPr lang="en-US" sz="2900" b="1" dirty="0">
                        <a:solidFill>
                          <a:schemeClr val="tx1"/>
                        </a:solidFill>
                      </a:endParaRPr>
                    </a:p>
                  </a:txBody>
                  <a:tcPr/>
                </a:tc>
              </a:tr>
              <a:tr h="747286">
                <a:tc>
                  <a:txBody>
                    <a:bodyPr/>
                    <a:lstStyle/>
                    <a:p>
                      <a:pPr marL="285750" indent="-285750" algn="just">
                        <a:buFont typeface="Arial" panose="020B0604020202020204" pitchFamily="34" charset="0"/>
                        <a:buChar char="•"/>
                      </a:pPr>
                      <a:r>
                        <a:rPr lang="en-US" sz="2900" dirty="0" smtClean="0"/>
                        <a:t>Teachers will prepare practical, demonstration and experiment based PPT </a:t>
                      </a:r>
                      <a:r>
                        <a:rPr lang="en-US" sz="2900" baseline="0" dirty="0" smtClean="0"/>
                        <a:t> to replace traditional lecture based classes into interesting ones and to seek the attention of the student.</a:t>
                      </a:r>
                      <a:endParaRPr lang="en-US" sz="2900" b="1" dirty="0">
                        <a:solidFill>
                          <a:schemeClr val="tx1"/>
                        </a:solidFill>
                      </a:endParaRPr>
                    </a:p>
                  </a:txBody>
                  <a:tcPr/>
                </a:tc>
              </a:tr>
            </a:tbl>
          </a:graphicData>
        </a:graphic>
      </p:graphicFrame>
    </p:spTree>
  </p:cSld>
  <p:clrMapOvr>
    <a:masterClrMapping/>
  </p:clrMapOvr>
  <p:transition spd="slow">
    <p:checker/>
    <p:sndAc>
      <p:stSnd>
        <p:snd r:embed="rId3" name="arrow.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114"/>
            <a:ext cx="8229600" cy="4629150"/>
          </a:xfrm>
        </p:spPr>
        <p:txBody>
          <a:bodyPr>
            <a:normAutofit/>
          </a:bodyPr>
          <a:lstStyle/>
          <a:p>
            <a:pPr algn="ctr"/>
            <a:r>
              <a:rPr lang="en-US" sz="7200" b="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NEW EDUCATION </a:t>
            </a:r>
            <a:r>
              <a:rPr lang="en-US" sz="7200" b="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POLICY OF CBSE </a:t>
            </a:r>
            <a:br>
              <a:rPr lang="en-US" sz="7200" b="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7200" b="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ORIENTATION PROGRAMME</a:t>
            </a:r>
            <a:endParaRPr lang="en-US" sz="7200" b="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093359"/>
      </p:ext>
    </p:extLst>
  </p:cSld>
  <p:clrMapOvr>
    <a:masterClrMapping/>
  </p:clrMapOvr>
  <p:transition spd="slow">
    <p:checker/>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78637314"/>
              </p:ext>
            </p:extLst>
          </p:nvPr>
        </p:nvGraphicFramePr>
        <p:xfrm>
          <a:off x="8965" y="1219200"/>
          <a:ext cx="9135035" cy="1417320"/>
        </p:xfrm>
        <a:graphic>
          <a:graphicData uri="http://schemas.openxmlformats.org/drawingml/2006/table">
            <a:tbl>
              <a:tblPr firstRow="1" bandRow="1">
                <a:tableStyleId>{2D5ABB26-0587-4C30-8999-92F81FD0307C}</a:tableStyleId>
              </a:tblPr>
              <a:tblGrid>
                <a:gridCol w="9135035"/>
              </a:tblGrid>
              <a:tr h="525868">
                <a:tc>
                  <a:txBody>
                    <a:bodyPr/>
                    <a:lstStyle/>
                    <a:p>
                      <a:pPr marL="285750" indent="-285750" algn="l">
                        <a:buFont typeface="Arial" panose="020B0604020202020204" pitchFamily="34" charset="0"/>
                        <a:buChar char="•"/>
                      </a:pPr>
                      <a:r>
                        <a:rPr lang="en-US" sz="2900" dirty="0" smtClean="0"/>
                        <a:t>Teachers</a:t>
                      </a:r>
                      <a:r>
                        <a:rPr lang="en-US" sz="2900" baseline="0" dirty="0" smtClean="0"/>
                        <a:t> will inform about the requirements at least 2 days before to the parents by written information in diaries.</a:t>
                      </a:r>
                      <a:endParaRPr lang="en-US" sz="2900" b="1" dirty="0">
                        <a:solidFill>
                          <a:schemeClr val="tx1"/>
                        </a:solidFill>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42222965"/>
              </p:ext>
            </p:extLst>
          </p:nvPr>
        </p:nvGraphicFramePr>
        <p:xfrm>
          <a:off x="26894" y="2743200"/>
          <a:ext cx="9117106" cy="1950720"/>
        </p:xfrm>
        <a:graphic>
          <a:graphicData uri="http://schemas.openxmlformats.org/drawingml/2006/table">
            <a:tbl>
              <a:tblPr firstRow="1" bandRow="1">
                <a:tableStyleId>{2D5ABB26-0587-4C30-8999-92F81FD0307C}</a:tableStyleId>
              </a:tblPr>
              <a:tblGrid>
                <a:gridCol w="9117106"/>
              </a:tblGrid>
              <a:tr h="45101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900" kern="1200" dirty="0" smtClean="0">
                          <a:solidFill>
                            <a:schemeClr val="tx1"/>
                          </a:solidFill>
                          <a:latin typeface="+mn-lt"/>
                          <a:ea typeface="+mn-ea"/>
                          <a:cs typeface="+mn-cs"/>
                        </a:rPr>
                        <a:t>Teachers will take care about the reading habit of the student. </a:t>
                      </a:r>
                      <a:endParaRPr kumimoji="0" lang="en-US" sz="2900" kern="1200" dirty="0">
                        <a:solidFill>
                          <a:schemeClr val="tx1"/>
                        </a:solidFill>
                        <a:latin typeface="+mn-lt"/>
                        <a:ea typeface="+mn-ea"/>
                        <a:cs typeface="+mn-cs"/>
                      </a:endParaRPr>
                    </a:p>
                  </a:txBody>
                  <a:tcPr/>
                </a:tc>
              </a:tr>
              <a:tr h="691989">
                <a:tc>
                  <a:txBody>
                    <a:bodyPr/>
                    <a:lstStyle/>
                    <a:p>
                      <a:pPr marL="285750" indent="-285750" algn="l">
                        <a:buFont typeface="Arial" panose="020B0604020202020204" pitchFamily="34" charset="0"/>
                        <a:buChar char="•"/>
                      </a:pPr>
                      <a:r>
                        <a:rPr kumimoji="0" lang="en-US" sz="2900" kern="1200" dirty="0" smtClean="0">
                          <a:solidFill>
                            <a:schemeClr val="tx1"/>
                          </a:solidFill>
                          <a:latin typeface="+mn-lt"/>
                          <a:ea typeface="+mn-ea"/>
                          <a:cs typeface="+mn-cs"/>
                        </a:rPr>
                        <a:t>Teachers has</a:t>
                      </a:r>
                      <a:r>
                        <a:rPr kumimoji="0" lang="en-US" sz="2900" kern="1200" baseline="0" dirty="0" smtClean="0">
                          <a:solidFill>
                            <a:schemeClr val="tx1"/>
                          </a:solidFill>
                          <a:latin typeface="+mn-lt"/>
                          <a:ea typeface="+mn-ea"/>
                          <a:cs typeface="+mn-cs"/>
                        </a:rPr>
                        <a:t> to</a:t>
                      </a:r>
                      <a:r>
                        <a:rPr kumimoji="0" lang="en-US" sz="2900" kern="1200" dirty="0" smtClean="0">
                          <a:solidFill>
                            <a:schemeClr val="tx1"/>
                          </a:solidFill>
                          <a:latin typeface="+mn-lt"/>
                          <a:ea typeface="+mn-ea"/>
                          <a:cs typeface="+mn-cs"/>
                        </a:rPr>
                        <a:t> guide the parents about the port-folio.</a:t>
                      </a:r>
                      <a:endParaRPr kumimoji="0" lang="en-US" sz="2900" kern="120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3340557998"/>
      </p:ext>
    </p:extLst>
  </p:cSld>
  <p:clrMapOvr>
    <a:masterClrMapping/>
  </p:clrMapOvr>
  <p:transition spd="slow">
    <p:checker/>
    <p:sndAc>
      <p:stSnd>
        <p:snd r:embed="rId2" name="arrow.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153" y="1905000"/>
            <a:ext cx="8915400" cy="1938992"/>
          </a:xfrm>
          <a:prstGeom prst="rect">
            <a:avLst/>
          </a:prstGeom>
        </p:spPr>
        <p:txBody>
          <a:bodyPr wrap="square">
            <a:spAutoFit/>
          </a:bodyPr>
          <a:lstStyle/>
          <a:p>
            <a:r>
              <a:rPr lang="en-US" sz="12000" b="1" i="1" dirty="0">
                <a:solidFill>
                  <a:schemeClr val="accent6">
                    <a:lumMod val="40000"/>
                    <a:lumOff val="60000"/>
                  </a:schemeClr>
                </a:solidFill>
                <a:latin typeface="Times New Roman" panose="02020603050405020304" pitchFamily="18" charset="0"/>
                <a:cs typeface="Times New Roman" panose="02020603050405020304" pitchFamily="18" charset="0"/>
              </a:rPr>
              <a:t>Management</a:t>
            </a:r>
          </a:p>
        </p:txBody>
      </p:sp>
    </p:spTree>
    <p:extLst>
      <p:ext uri="{BB962C8B-B14F-4D97-AF65-F5344CB8AC3E}">
        <p14:creationId xmlns:p14="http://schemas.microsoft.com/office/powerpoint/2010/main" val="1440636871"/>
      </p:ext>
    </p:extLst>
  </p:cSld>
  <p:clrMapOvr>
    <a:masterClrMapping/>
  </p:clrMapOvr>
  <p:transition spd="slow">
    <p:checker/>
    <p:sndAc>
      <p:stSnd>
        <p:snd r:embed="rId2" name="arrow.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8562264"/>
              </p:ext>
            </p:extLst>
          </p:nvPr>
        </p:nvGraphicFramePr>
        <p:xfrm>
          <a:off x="46402" y="533400"/>
          <a:ext cx="8686800" cy="3506585"/>
        </p:xfrm>
        <a:graphic>
          <a:graphicData uri="http://schemas.openxmlformats.org/drawingml/2006/table">
            <a:tbl>
              <a:tblPr firstRow="1" bandRow="1">
                <a:tableStyleId>{2D5ABB26-0587-4C30-8999-92F81FD0307C}</a:tableStyleId>
              </a:tblPr>
              <a:tblGrid>
                <a:gridCol w="8686800"/>
              </a:tblGrid>
              <a:tr h="0">
                <a:tc>
                  <a:txBody>
                    <a:bodyPr/>
                    <a:lstStyle/>
                    <a:p>
                      <a:pPr marL="285750" indent="-285750" algn="just">
                        <a:buFont typeface="Arial" panose="020B0604020202020204" pitchFamily="34" charset="0"/>
                        <a:buChar char="•"/>
                      </a:pPr>
                      <a:r>
                        <a:rPr lang="en-US" sz="2800" dirty="0" smtClean="0"/>
                        <a:t> Management</a:t>
                      </a:r>
                      <a:r>
                        <a:rPr lang="en-US" sz="2800" baseline="0" dirty="0" smtClean="0"/>
                        <a:t> is providing some more digital classes.</a:t>
                      </a:r>
                      <a:endParaRPr lang="en-US" sz="2800" b="1" dirty="0">
                        <a:solidFill>
                          <a:schemeClr val="tx1"/>
                        </a:solidFill>
                      </a:endParaRPr>
                    </a:p>
                  </a:txBody>
                  <a:tcPr/>
                </a:tc>
              </a:tr>
              <a:tr h="671945">
                <a:tc>
                  <a:txBody>
                    <a:bodyPr/>
                    <a:lstStyle/>
                    <a:p>
                      <a:pPr marL="285750" indent="-285750" algn="just">
                        <a:buFont typeface="Arial" panose="020B0604020202020204" pitchFamily="34" charset="0"/>
                        <a:buChar char="•"/>
                      </a:pPr>
                      <a:r>
                        <a:rPr lang="en-US" sz="2800" dirty="0" smtClean="0"/>
                        <a:t> SMS facility</a:t>
                      </a:r>
                      <a:r>
                        <a:rPr lang="en-US" sz="2800" baseline="0" dirty="0" smtClean="0"/>
                        <a:t> for frequent interaction with parents.</a:t>
                      </a:r>
                      <a:endParaRPr lang="en-US" sz="2800" b="1" dirty="0">
                        <a:solidFill>
                          <a:schemeClr val="tx1"/>
                        </a:solidFill>
                      </a:endParaRPr>
                    </a:p>
                  </a:txBody>
                  <a:tcPr/>
                </a:tc>
              </a:tr>
              <a:tr h="491836">
                <a:tc>
                  <a:txBody>
                    <a:bodyPr/>
                    <a:lstStyle/>
                    <a:p>
                      <a:pPr marL="285750" indent="-285750" algn="just">
                        <a:buFont typeface="Arial" panose="020B0604020202020204" pitchFamily="34" charset="0"/>
                        <a:buChar char="•"/>
                      </a:pPr>
                      <a:r>
                        <a:rPr lang="en-US" sz="2800" dirty="0" smtClean="0"/>
                        <a:t> Management</a:t>
                      </a:r>
                      <a:r>
                        <a:rPr lang="en-US" sz="2800" baseline="0" dirty="0" smtClean="0"/>
                        <a:t> will be providing soon new buses with GPS facility.</a:t>
                      </a:r>
                      <a:endParaRPr lang="en-US" sz="2800" b="1" dirty="0">
                        <a:solidFill>
                          <a:schemeClr val="tx1"/>
                        </a:solidFill>
                      </a:endParaRPr>
                    </a:p>
                  </a:txBody>
                  <a:tcPr/>
                </a:tc>
              </a:tr>
              <a:tr h="491836">
                <a:tc>
                  <a:txBody>
                    <a:bodyPr/>
                    <a:lstStyle/>
                    <a:p>
                      <a:pPr marL="285750" indent="-285750" algn="just">
                        <a:buFont typeface="Arial" panose="020B0604020202020204" pitchFamily="34" charset="0"/>
                        <a:buChar char="•"/>
                        <a:tabLst/>
                      </a:pPr>
                      <a:r>
                        <a:rPr lang="en-US" sz="2800" dirty="0" smtClean="0"/>
                        <a:t> Facility of language lab to develop the command on</a:t>
                      </a:r>
                      <a:r>
                        <a:rPr lang="en-US" sz="2800" baseline="0" dirty="0" smtClean="0"/>
                        <a:t> English language.</a:t>
                      </a:r>
                      <a:endParaRPr lang="en-US" sz="2800" b="1" dirty="0">
                        <a:solidFill>
                          <a:schemeClr val="tx1"/>
                        </a:solidFill>
                      </a:endParaRP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097446178"/>
              </p:ext>
            </p:extLst>
          </p:nvPr>
        </p:nvGraphicFramePr>
        <p:xfrm>
          <a:off x="28473" y="4191000"/>
          <a:ext cx="8694313" cy="1889760"/>
        </p:xfrm>
        <a:graphic>
          <a:graphicData uri="http://schemas.openxmlformats.org/drawingml/2006/table">
            <a:tbl>
              <a:tblPr firstRow="1" bandRow="1">
                <a:tableStyleId>{2D5ABB26-0587-4C30-8999-92F81FD0307C}</a:tableStyleId>
              </a:tblPr>
              <a:tblGrid>
                <a:gridCol w="8694313"/>
              </a:tblGrid>
              <a:tr h="540000">
                <a:tc>
                  <a:txBody>
                    <a:bodyPr/>
                    <a:lstStyle/>
                    <a:p>
                      <a:pPr marL="285750" indent="-285750" algn="just">
                        <a:buFont typeface="Arial" panose="020B0604020202020204" pitchFamily="34" charset="0"/>
                        <a:buChar char="•"/>
                      </a:pPr>
                      <a:r>
                        <a:rPr lang="en-US" sz="2800" dirty="0" smtClean="0"/>
                        <a:t> New Jr. Science and Maths lab to young minds for</a:t>
                      </a:r>
                      <a:r>
                        <a:rPr lang="en-US" sz="2800" baseline="0" dirty="0" smtClean="0"/>
                        <a:t> exploring scientific and mathematical facts.</a:t>
                      </a:r>
                      <a:endParaRPr lang="en-US" sz="2800" b="1" dirty="0">
                        <a:solidFill>
                          <a:schemeClr val="tx1"/>
                        </a:solidFill>
                      </a:endParaRPr>
                    </a:p>
                  </a:txBody>
                  <a:tcPr/>
                </a:tc>
              </a:tr>
              <a:tr h="540000">
                <a:tc>
                  <a:txBody>
                    <a:bodyPr/>
                    <a:lstStyle/>
                    <a:p>
                      <a:pPr marL="285750" indent="-285750" algn="just">
                        <a:buFont typeface="Arial" panose="020B0604020202020204" pitchFamily="34" charset="0"/>
                        <a:buChar char="•"/>
                      </a:pPr>
                      <a:r>
                        <a:rPr lang="en-US" sz="2800" dirty="0" smtClean="0"/>
                        <a:t> To explore the</a:t>
                      </a:r>
                      <a:r>
                        <a:rPr lang="en-US" sz="2800" baseline="0" dirty="0" smtClean="0"/>
                        <a:t> World</a:t>
                      </a:r>
                      <a:r>
                        <a:rPr lang="en-US" sz="2800" dirty="0" smtClean="0"/>
                        <a:t>,</a:t>
                      </a:r>
                      <a:r>
                        <a:rPr lang="en-US" sz="2800" baseline="0" dirty="0" smtClean="0"/>
                        <a:t> facility of S.S. lab will also be provided from this session onwards.</a:t>
                      </a:r>
                      <a:endParaRPr lang="en-US" sz="2800" b="1" dirty="0"/>
                    </a:p>
                  </a:txBody>
                  <a:tcPr/>
                </a:tc>
              </a:tr>
            </a:tbl>
          </a:graphicData>
        </a:graphic>
      </p:graphicFrame>
    </p:spTree>
    <p:extLst>
      <p:ext uri="{BB962C8B-B14F-4D97-AF65-F5344CB8AC3E}">
        <p14:creationId xmlns:p14="http://schemas.microsoft.com/office/powerpoint/2010/main" val="811772688"/>
      </p:ext>
    </p:extLst>
  </p:cSld>
  <p:clrMapOvr>
    <a:masterClrMapping/>
  </p:clrMapOvr>
  <p:transition spd="slow">
    <p:checker/>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0" y="990600"/>
            <a:ext cx="9144000" cy="3962399"/>
          </a:xfrm>
        </p:spPr>
        <p:txBody>
          <a:bodyPr>
            <a:noAutofit/>
          </a:bodyPr>
          <a:lstStyle/>
          <a:p>
            <a:pPr marL="0" indent="0" algn="ctr" defTabSz="1279525">
              <a:buNone/>
              <a:defRPr/>
            </a:pPr>
            <a:r>
              <a:rPr lang="en-US" altLang="en-US" sz="8800" b="1" i="1" dirty="0" smtClean="0"/>
              <a:t>EXPECTATIONS </a:t>
            </a:r>
            <a:r>
              <a:rPr lang="en-US" altLang="en-US" sz="6000" b="1" i="1" dirty="0" smtClean="0"/>
              <a:t> </a:t>
            </a:r>
          </a:p>
          <a:p>
            <a:pPr marL="0" indent="0" algn="ctr" defTabSz="1279525">
              <a:buNone/>
              <a:defRPr/>
            </a:pPr>
            <a:r>
              <a:rPr lang="en-US" altLang="en-US" sz="6000" b="1" i="1" dirty="0" smtClean="0"/>
              <a:t>FROM </a:t>
            </a:r>
          </a:p>
          <a:p>
            <a:pPr marL="0" indent="0" algn="ctr" defTabSz="1279525">
              <a:buNone/>
              <a:defRPr/>
            </a:pPr>
            <a:r>
              <a:rPr lang="en-US" altLang="en-US" sz="6000" b="1" i="1" dirty="0" smtClean="0"/>
              <a:t>PARENTS &amp; STUDENTS</a:t>
            </a:r>
            <a:endParaRPr lang="en-US" altLang="en-US" sz="6000" b="1" i="1" dirty="0"/>
          </a:p>
        </p:txBody>
      </p:sp>
    </p:spTree>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randombar(horizontal)">
                                      <p:cBhvr>
                                        <p:cTn id="7" dur="500"/>
                                        <p:tgtEl>
                                          <p:spTgt spid="337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randombar(horizontal)">
                                      <p:cBhvr>
                                        <p:cTn id="12" dur="500"/>
                                        <p:tgtEl>
                                          <p:spTgt spid="337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Effect transition="in" filter="randombar(horizontal)">
                                      <p:cBhvr>
                                        <p:cTn id="17" dur="500"/>
                                        <p:tgtEl>
                                          <p:spTgt spid="337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228600" y="304800"/>
            <a:ext cx="8763000" cy="6172200"/>
          </a:xfrm>
          <a:ln>
            <a:miter lim="800000"/>
            <a:headEnd/>
            <a:tailEnd/>
          </a:ln>
          <a:extLst/>
        </p:spPr>
        <p:txBody>
          <a:bodyPr>
            <a:noAutofit/>
          </a:bodyPr>
          <a:lstStyle/>
          <a:p>
            <a:pPr>
              <a:defRPr/>
            </a:pPr>
            <a:endParaRPr lang="en-US" sz="2400" dirty="0" smtClean="0"/>
          </a:p>
          <a:p>
            <a:pPr marL="0" indent="0" algn="ctr" defTabSz="1279525">
              <a:buNone/>
              <a:defRPr/>
            </a:pPr>
            <a:r>
              <a:rPr lang="en-US" sz="4400" dirty="0" smtClean="0"/>
              <a:t>   </a:t>
            </a:r>
            <a:r>
              <a:rPr lang="en-US" sz="3600" b="1" i="1" dirty="0"/>
              <a:t>PLEASE PAY </a:t>
            </a:r>
            <a:r>
              <a:rPr lang="en-US" sz="3600" b="1" i="1" dirty="0" smtClean="0"/>
              <a:t>ATTENTION</a:t>
            </a:r>
            <a:endParaRPr lang="en-US" sz="3600" b="1" i="1" dirty="0"/>
          </a:p>
          <a:p>
            <a:pPr defTabSz="1279525">
              <a:defRPr/>
            </a:pPr>
            <a:r>
              <a:rPr lang="en-US" sz="3600" b="1" i="1" dirty="0" smtClean="0"/>
              <a:t>No </a:t>
            </a:r>
            <a:r>
              <a:rPr lang="en-US" sz="3600" b="1" i="1" dirty="0"/>
              <a:t>leave will  be sanctioned during  any of the  exam.</a:t>
            </a:r>
          </a:p>
          <a:p>
            <a:pPr defTabSz="1279525">
              <a:defRPr/>
            </a:pPr>
            <a:r>
              <a:rPr lang="en-US" sz="3600" b="1" i="1" dirty="0"/>
              <a:t>In case of medical leave , parents </a:t>
            </a:r>
            <a:r>
              <a:rPr lang="en-US" sz="3600" b="1" i="1" dirty="0" smtClean="0"/>
              <a:t>are requested to report </a:t>
            </a:r>
            <a:r>
              <a:rPr lang="en-US" sz="3600" b="1" i="1" dirty="0"/>
              <a:t>to  the  principal personally along with an application  and a medical certificate.</a:t>
            </a:r>
          </a:p>
          <a:p>
            <a:pPr defTabSz="1279525">
              <a:defRPr/>
            </a:pPr>
            <a:r>
              <a:rPr lang="en-US" sz="3600" b="1" i="1" dirty="0"/>
              <a:t>No half day leave is </a:t>
            </a:r>
            <a:r>
              <a:rPr lang="en-US" sz="3600" b="1" i="1" dirty="0" smtClean="0"/>
              <a:t>permitted </a:t>
            </a:r>
            <a:r>
              <a:rPr lang="en-US" sz="3600" b="1" i="1" dirty="0"/>
              <a:t>without any genuine reason</a:t>
            </a:r>
            <a:r>
              <a:rPr lang="en-US" sz="3600" b="1" i="1" dirty="0" smtClean="0"/>
              <a:t>.</a:t>
            </a:r>
            <a:endParaRPr lang="en-US" sz="3600" b="1" i="1" dirty="0"/>
          </a:p>
          <a:p>
            <a:pPr>
              <a:defRPr/>
            </a:pPr>
            <a:endParaRPr lang="en-US" sz="3200" b="1" dirty="0">
              <a:latin typeface="+mj-lt"/>
            </a:endParaRPr>
          </a:p>
          <a:p>
            <a:pPr>
              <a:defRPr/>
            </a:pPr>
            <a:endParaRPr lang="en-US" sz="3200" b="1" dirty="0" smtClean="0">
              <a:latin typeface="+mj-lt"/>
            </a:endParaRPr>
          </a:p>
        </p:txBody>
      </p:sp>
    </p:spTree>
  </p:cSld>
  <p:clrMapOvr>
    <a:masterClrMapping/>
  </p:clrMapOvr>
  <p:transition spd="slow">
    <p:cover dir="rd"/>
    <p:sndAc>
      <p:stSnd>
        <p:snd r:embed="rId2"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09600"/>
            <a:ext cx="8229600" cy="533400"/>
          </a:xfrm>
        </p:spPr>
        <p:txBody>
          <a:bodyPr>
            <a:normAutofit fontScale="90000"/>
          </a:bodyPr>
          <a:lstStyle/>
          <a:p>
            <a:r>
              <a:rPr lang="en-US" altLang="en-US" sz="8800" dirty="0" smtClean="0">
                <a:latin typeface="Cooper Std Black" pitchFamily="18" charset="0"/>
              </a:rPr>
              <a:t/>
            </a:r>
            <a:br>
              <a:rPr lang="en-US" altLang="en-US" sz="8800" dirty="0" smtClean="0">
                <a:latin typeface="Cooper Std Black" pitchFamily="18" charset="0"/>
              </a:rPr>
            </a:br>
            <a:endParaRPr lang="en-US" altLang="en-US" dirty="0" smtClean="0"/>
          </a:p>
        </p:txBody>
      </p:sp>
      <p:sp>
        <p:nvSpPr>
          <p:cNvPr id="17411" name="Content Placeholder 2"/>
          <p:cNvSpPr>
            <a:spLocks noGrp="1"/>
          </p:cNvSpPr>
          <p:nvPr>
            <p:ph idx="1"/>
          </p:nvPr>
        </p:nvSpPr>
        <p:spPr>
          <a:xfrm>
            <a:off x="0" y="429344"/>
            <a:ext cx="9144000" cy="6096000"/>
          </a:xfrm>
        </p:spPr>
        <p:txBody>
          <a:bodyPr>
            <a:normAutofit/>
          </a:bodyPr>
          <a:lstStyle/>
          <a:p>
            <a:pPr marL="0" indent="0" defTabSz="1279525">
              <a:buNone/>
              <a:defRPr/>
            </a:pPr>
            <a:r>
              <a:rPr lang="en-US" sz="3600" b="1" dirty="0" smtClean="0">
                <a:latin typeface="+mj-lt"/>
              </a:rPr>
              <a:t> </a:t>
            </a:r>
            <a:r>
              <a:rPr lang="en-US" sz="3200" b="1" i="1" dirty="0"/>
              <a:t>1</a:t>
            </a:r>
            <a:r>
              <a:rPr lang="en-US" sz="3200" b="1" i="1" dirty="0" smtClean="0"/>
              <a:t>.  STUDENT’S </a:t>
            </a:r>
            <a:r>
              <a:rPr lang="en-US" sz="3200" b="1" i="1" dirty="0"/>
              <a:t>DIARY </a:t>
            </a:r>
          </a:p>
          <a:p>
            <a:pPr defTabSz="1279525">
              <a:defRPr/>
            </a:pPr>
            <a:r>
              <a:rPr lang="en-US" sz="3200" b="1" i="1" dirty="0"/>
              <a:t> </a:t>
            </a:r>
            <a:r>
              <a:rPr lang="en-US" sz="2800" b="1" i="1" dirty="0"/>
              <a:t>It is a comprehensive document of the school</a:t>
            </a:r>
            <a:r>
              <a:rPr lang="en-US" sz="2800" b="1" i="1" dirty="0" smtClean="0"/>
              <a:t>.</a:t>
            </a:r>
            <a:endParaRPr lang="en-US" sz="2800" b="1" i="1" dirty="0"/>
          </a:p>
          <a:p>
            <a:pPr defTabSz="1279525">
              <a:defRPr/>
            </a:pPr>
            <a:r>
              <a:rPr lang="en-US" sz="2800" b="1" i="1" dirty="0"/>
              <a:t>Parents must read all the details given in the   diary</a:t>
            </a:r>
            <a:r>
              <a:rPr lang="en-US" sz="2800" b="1" i="1" dirty="0" smtClean="0"/>
              <a:t>.</a:t>
            </a:r>
            <a:endParaRPr lang="en-US" sz="2800" b="1" i="1" dirty="0"/>
          </a:p>
          <a:p>
            <a:pPr defTabSz="1279525">
              <a:defRPr/>
            </a:pPr>
            <a:r>
              <a:rPr lang="en-US" sz="2800" b="1" i="1" dirty="0"/>
              <a:t>Students must carry  it to school everyday.   </a:t>
            </a:r>
          </a:p>
          <a:p>
            <a:pPr defTabSz="1279525">
              <a:defRPr/>
            </a:pPr>
            <a:r>
              <a:rPr lang="en-US" sz="2800" b="1" i="1" dirty="0"/>
              <a:t>Parents  have to provide all personal  data mentioned in the diary as per the school records at the time of admission</a:t>
            </a:r>
            <a:r>
              <a:rPr lang="en-US" sz="2800" b="1" i="1" dirty="0" smtClean="0"/>
              <a:t>.</a:t>
            </a:r>
            <a:endParaRPr lang="en-US" sz="2800" b="1" i="1" dirty="0"/>
          </a:p>
          <a:p>
            <a:pPr defTabSz="1279525">
              <a:defRPr/>
            </a:pPr>
            <a:r>
              <a:rPr lang="en-US" sz="2800" b="1" i="1" dirty="0"/>
              <a:t>All notes given by the teachers  should be checked &amp; signed by the parents every day without fail.</a:t>
            </a:r>
          </a:p>
          <a:p>
            <a:pPr defTabSz="1279525">
              <a:defRPr/>
            </a:pPr>
            <a:r>
              <a:rPr lang="en-US" sz="2800" b="1" i="1" dirty="0" smtClean="0"/>
              <a:t>Parents </a:t>
            </a:r>
            <a:r>
              <a:rPr lang="en-US" sz="2800" b="1" i="1" dirty="0"/>
              <a:t>should be very careful in providing the details which are  required </a:t>
            </a:r>
            <a:r>
              <a:rPr lang="en-US" sz="2800" b="1" i="1" dirty="0" smtClean="0"/>
              <a:t>by the  </a:t>
            </a:r>
            <a:r>
              <a:rPr lang="en-US" sz="3200" b="1" i="1" dirty="0"/>
              <a:t>CBSE.</a:t>
            </a:r>
          </a:p>
        </p:txBody>
      </p:sp>
    </p:spTree>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fade">
                                      <p:cBhvr>
                                        <p:cTn id="10" dur="2000"/>
                                        <p:tgtEl>
                                          <p:spTgt spid="174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fade">
                                      <p:cBhvr>
                                        <p:cTn id="13" dur="2000"/>
                                        <p:tgtEl>
                                          <p:spTgt spid="1741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fade">
                                      <p:cBhvr>
                                        <p:cTn id="16" dur="2000"/>
                                        <p:tgtEl>
                                          <p:spTgt spid="1741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Effect transition="in" filter="fade">
                                      <p:cBhvr>
                                        <p:cTn id="19" dur="2000"/>
                                        <p:tgtEl>
                                          <p:spTgt spid="1741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animEffect transition="in" filter="fade">
                                      <p:cBhvr>
                                        <p:cTn id="22" dur="2000"/>
                                        <p:tgtEl>
                                          <p:spTgt spid="1741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411">
                                            <p:txEl>
                                              <p:pRg st="6" end="6"/>
                                            </p:txEl>
                                          </p:spTgt>
                                        </p:tgtEl>
                                        <p:attrNameLst>
                                          <p:attrName>style.visibility</p:attrName>
                                        </p:attrNameLst>
                                      </p:cBhvr>
                                      <p:to>
                                        <p:strVal val="visible"/>
                                      </p:to>
                                    </p:set>
                                    <p:animEffect transition="in" filter="fade">
                                      <p:cBhvr>
                                        <p:cTn id="25" dur="20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304800" y="838200"/>
            <a:ext cx="8229600" cy="685800"/>
          </a:xfrm>
        </p:spPr>
        <p:txBody>
          <a:bodyPr>
            <a:normAutofit/>
          </a:bodyPr>
          <a:lstStyle/>
          <a:p>
            <a:pPr defTabSz="1279525">
              <a:spcBef>
                <a:spcPct val="20000"/>
              </a:spcBef>
              <a:buClr>
                <a:srgbClr val="0BD0D9"/>
              </a:buClr>
              <a:buSzPct val="95000"/>
              <a:defRPr/>
            </a:pPr>
            <a:r>
              <a:rPr lang="en-US" altLang="en-US" sz="3600" b="1" i="1" dirty="0" smtClean="0">
                <a:solidFill>
                  <a:schemeClr val="tx1"/>
                </a:solidFill>
                <a:latin typeface="+mn-lt"/>
                <a:ea typeface="+mn-ea"/>
                <a:cs typeface="+mn-cs"/>
              </a:rPr>
              <a:t>2</a:t>
            </a:r>
            <a:r>
              <a:rPr lang="en-US" altLang="en-US" sz="3600" b="1" i="1" dirty="0">
                <a:solidFill>
                  <a:schemeClr val="tx1"/>
                </a:solidFill>
                <a:latin typeface="+mn-lt"/>
                <a:ea typeface="+mn-ea"/>
                <a:cs typeface="+mn-cs"/>
              </a:rPr>
              <a:t>.</a:t>
            </a:r>
            <a:r>
              <a:rPr lang="en-US" altLang="en-US" sz="3200" b="1" i="1" dirty="0">
                <a:solidFill>
                  <a:schemeClr val="tx1"/>
                </a:solidFill>
                <a:latin typeface="+mn-lt"/>
                <a:ea typeface="+mn-ea"/>
                <a:cs typeface="+mn-cs"/>
              </a:rPr>
              <a:t>  REGULARITY AND PUNCTUALITY</a:t>
            </a:r>
          </a:p>
        </p:txBody>
      </p:sp>
      <p:sp>
        <p:nvSpPr>
          <p:cNvPr id="24579" name="Content Placeholder 7"/>
          <p:cNvSpPr>
            <a:spLocks noGrp="1"/>
          </p:cNvSpPr>
          <p:nvPr>
            <p:ph idx="1"/>
          </p:nvPr>
        </p:nvSpPr>
        <p:spPr>
          <a:xfrm>
            <a:off x="381000" y="2057400"/>
            <a:ext cx="8229600" cy="3124200"/>
          </a:xfrm>
        </p:spPr>
        <p:txBody>
          <a:bodyPr>
            <a:normAutofit/>
          </a:bodyPr>
          <a:lstStyle/>
          <a:p>
            <a:pPr eaLnBrk="1" hangingPunct="1">
              <a:defRPr/>
            </a:pPr>
            <a:r>
              <a:rPr lang="en-US" sz="2800" b="1" i="1" dirty="0"/>
              <a:t>Child must reach  school at least  7.30 </a:t>
            </a:r>
            <a:r>
              <a:rPr lang="en-US" sz="2800" b="1" i="1" dirty="0" smtClean="0"/>
              <a:t>am</a:t>
            </a:r>
            <a:endParaRPr lang="en-US" sz="2800" b="1" i="1" dirty="0"/>
          </a:p>
          <a:p>
            <a:pPr eaLnBrk="1" hangingPunct="1">
              <a:defRPr/>
            </a:pPr>
            <a:r>
              <a:rPr lang="en-US" sz="2800" b="1" i="1" dirty="0"/>
              <a:t>75% attendance is mandatory as per CBSE rules</a:t>
            </a:r>
            <a:r>
              <a:rPr lang="en-US" sz="2800" b="1" i="1" dirty="0" smtClean="0"/>
              <a:t>.</a:t>
            </a:r>
            <a:endParaRPr lang="en-US" sz="2800" b="1" i="1" dirty="0"/>
          </a:p>
          <a:p>
            <a:pPr eaLnBrk="1" hangingPunct="1">
              <a:defRPr/>
            </a:pPr>
            <a:r>
              <a:rPr lang="en-US" sz="2800" b="1" i="1" dirty="0"/>
              <a:t>If there is a genuine requirement, his / her absence must be supported by a leave application ,preferably through school diary.</a:t>
            </a:r>
          </a:p>
          <a:p>
            <a:pPr marL="0" indent="0" eaLnBrk="1" hangingPunct="1">
              <a:buNone/>
              <a:defRPr/>
            </a:pPr>
            <a:endParaRPr lang="en-US" sz="2800" b="1" dirty="0" smtClean="0">
              <a:latin typeface="+mj-lt"/>
              <a:cs typeface="Aharoni" pitchFamily="2" charset="-79"/>
            </a:endParaRP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anim calcmode="lin" valueType="num">
                                      <p:cBhvr>
                                        <p:cTn id="8" dur="2000" fill="hold"/>
                                        <p:tgtEl>
                                          <p:spTgt spid="36866"/>
                                        </p:tgtEl>
                                        <p:attrNameLst>
                                          <p:attrName>style.rotation</p:attrName>
                                        </p:attrNameLst>
                                      </p:cBhvr>
                                      <p:tavLst>
                                        <p:tav tm="0">
                                          <p:val>
                                            <p:fltVal val="720"/>
                                          </p:val>
                                        </p:tav>
                                        <p:tav tm="100000">
                                          <p:val>
                                            <p:fltVal val="0"/>
                                          </p:val>
                                        </p:tav>
                                      </p:tavLst>
                                    </p:anim>
                                    <p:anim calcmode="lin" valueType="num">
                                      <p:cBhvr>
                                        <p:cTn id="9" dur="2000" fill="hold"/>
                                        <p:tgtEl>
                                          <p:spTgt spid="36866"/>
                                        </p:tgtEl>
                                        <p:attrNameLst>
                                          <p:attrName>ppt_h</p:attrName>
                                        </p:attrNameLst>
                                      </p:cBhvr>
                                      <p:tavLst>
                                        <p:tav tm="0">
                                          <p:val>
                                            <p:fltVal val="0"/>
                                          </p:val>
                                        </p:tav>
                                        <p:tav tm="100000">
                                          <p:val>
                                            <p:strVal val="#ppt_h"/>
                                          </p:val>
                                        </p:tav>
                                      </p:tavLst>
                                    </p:anim>
                                    <p:anim calcmode="lin" valueType="num">
                                      <p:cBhvr>
                                        <p:cTn id="10" dur="2000" fill="hold"/>
                                        <p:tgtEl>
                                          <p:spTgt spid="3686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24579">
                                            <p:txEl>
                                              <p:pRg st="0" end="0"/>
                                            </p:txEl>
                                          </p:spTgt>
                                        </p:tgtEl>
                                        <p:attrNameLst>
                                          <p:attrName>style.visibility</p:attrName>
                                        </p:attrNameLst>
                                      </p:cBhvr>
                                      <p:to>
                                        <p:strVal val="visible"/>
                                      </p:to>
                                    </p:set>
                                    <p:anim calcmode="lin" valueType="num">
                                      <p:cBhvr>
                                        <p:cTn id="15"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457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4579">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457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24579">
                                            <p:txEl>
                                              <p:pRg st="1" end="1"/>
                                            </p:txEl>
                                          </p:spTgt>
                                        </p:tgtEl>
                                        <p:attrNameLst>
                                          <p:attrName>style.visibility</p:attrName>
                                        </p:attrNameLst>
                                      </p:cBhvr>
                                      <p:to>
                                        <p:strVal val="visible"/>
                                      </p:to>
                                    </p:set>
                                    <p:anim calcmode="lin" valueType="num">
                                      <p:cBhvr>
                                        <p:cTn id="23" dur="5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4579">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4579">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457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4579">
                                            <p:txEl>
                                              <p:pRg st="2" end="2"/>
                                            </p:txEl>
                                          </p:spTgt>
                                        </p:tgtEl>
                                        <p:attrNameLst>
                                          <p:attrName>style.visibility</p:attrName>
                                        </p:attrNameLst>
                                      </p:cBhvr>
                                      <p:to>
                                        <p:strVal val="visible"/>
                                      </p:to>
                                    </p:set>
                                    <p:anim calcmode="lin" valueType="num">
                                      <p:cBhvr>
                                        <p:cTn id="31" dur="5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4579">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24579">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2457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56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best of l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590800"/>
            <a:ext cx="9362871" cy="256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008434"/>
      </p:ext>
    </p:extLst>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anim calcmode="lin" valueType="num">
                                      <p:cBhvr>
                                        <p:cTn id="8" dur="2000" fill="hold"/>
                                        <p:tgtEl>
                                          <p:spTgt spid="13314"/>
                                        </p:tgtEl>
                                        <p:attrNameLst>
                                          <p:attrName>style.rotation</p:attrName>
                                        </p:attrNameLst>
                                      </p:cBhvr>
                                      <p:tavLst>
                                        <p:tav tm="0">
                                          <p:val>
                                            <p:fltVal val="720"/>
                                          </p:val>
                                        </p:tav>
                                        <p:tav tm="100000">
                                          <p:val>
                                            <p:fltVal val="0"/>
                                          </p:val>
                                        </p:tav>
                                      </p:tavLst>
                                    </p:anim>
                                    <p:anim calcmode="lin" valueType="num">
                                      <p:cBhvr>
                                        <p:cTn id="9" dur="2000" fill="hold"/>
                                        <p:tgtEl>
                                          <p:spTgt spid="13314"/>
                                        </p:tgtEl>
                                        <p:attrNameLst>
                                          <p:attrName>ppt_h</p:attrName>
                                        </p:attrNameLst>
                                      </p:cBhvr>
                                      <p:tavLst>
                                        <p:tav tm="0">
                                          <p:val>
                                            <p:fltVal val="0"/>
                                          </p:val>
                                        </p:tav>
                                        <p:tav tm="100000">
                                          <p:val>
                                            <p:strVal val="#ppt_h"/>
                                          </p:val>
                                        </p:tav>
                                      </p:tavLst>
                                    </p:anim>
                                    <p:anim calcmode="lin" valueType="num">
                                      <p:cBhvr>
                                        <p:cTn id="10" dur="2000" fill="hold"/>
                                        <p:tgtEl>
                                          <p:spTgt spid="133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32" y="908720"/>
            <a:ext cx="8305800" cy="1143000"/>
          </a:xfrm>
          <a:ln>
            <a:miter lim="800000"/>
            <a:headEnd/>
            <a:tailEnd/>
          </a:ln>
          <a:extLst/>
        </p:spPr>
        <p:txBody>
          <a:bodyPr>
            <a:noAutofit/>
          </a:bodyPr>
          <a:lstStyle/>
          <a:p>
            <a:pPr algn="ctr">
              <a:defRPr/>
            </a:pPr>
            <a:r>
              <a:rPr lang="en-US" sz="9600" b="1" dirty="0" smtClean="0">
                <a:solidFill>
                  <a:schemeClr val="tx1"/>
                </a:solidFill>
                <a:latin typeface="Algerian" pitchFamily="82" charset="0"/>
              </a:rPr>
              <a:t>THANK YOU</a:t>
            </a:r>
            <a:endParaRPr lang="en-US" sz="9600" b="1" dirty="0">
              <a:solidFill>
                <a:schemeClr val="tx1"/>
              </a:solidFill>
              <a:latin typeface="Algerian" pitchFamily="82" charset="0"/>
            </a:endParaRPr>
          </a:p>
        </p:txBody>
      </p:sp>
      <p:pic>
        <p:nvPicPr>
          <p:cNvPr id="48131" name="Picture 3" descr="C:\Documents and Settings\Admin\Local Settings\Temporary Internet Files\Content.IE5\2NCLGT4J\MC9004452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514600"/>
            <a:ext cx="149701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6368" y="4509120"/>
            <a:ext cx="8810128" cy="1200329"/>
          </a:xfrm>
          <a:prstGeom prst="rect">
            <a:avLst/>
          </a:prstGeom>
        </p:spPr>
        <p:txBody>
          <a:bodyPr wrap="square">
            <a:spAutoFit/>
          </a:bodyPr>
          <a:lstStyle/>
          <a:p>
            <a:pPr algn="just"/>
            <a:r>
              <a:rPr lang="en-US" sz="3600" b="1" i="1" dirty="0" smtClean="0">
                <a:latin typeface="Times New Roman" pitchFamily="18" charset="0"/>
                <a:cs typeface="Times New Roman" pitchFamily="18" charset="0"/>
              </a:rPr>
              <a:t>To know more please visit this website: </a:t>
            </a:r>
            <a:r>
              <a:rPr lang="en-US" sz="3600" b="1" i="1" u="sng" dirty="0" smtClean="0">
                <a:latin typeface="Times New Roman" pitchFamily="18" charset="0"/>
                <a:cs typeface="Times New Roman" pitchFamily="18" charset="0"/>
              </a:rPr>
              <a:t>cbse.nic.in</a:t>
            </a:r>
            <a:r>
              <a:rPr lang="en-US" sz="3600" b="1" i="1" u="sng" dirty="0">
                <a:latin typeface="Times New Roman" pitchFamily="18" charset="0"/>
                <a:cs typeface="Times New Roman" pitchFamily="18" charset="0"/>
              </a:rPr>
              <a:t>.</a:t>
            </a:r>
          </a:p>
        </p:txBody>
      </p:sp>
    </p:spTree>
    <p:extLst>
      <p:ext uri="{BB962C8B-B14F-4D97-AF65-F5344CB8AC3E}">
        <p14:creationId xmlns:p14="http://schemas.microsoft.com/office/powerpoint/2010/main" val="2333081233"/>
      </p:ext>
    </p:extLst>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8131"/>
                                        </p:tgtEl>
                                        <p:attrNameLst>
                                          <p:attrName>style.visibility</p:attrName>
                                        </p:attrNameLst>
                                      </p:cBhvr>
                                      <p:to>
                                        <p:strVal val="visible"/>
                                      </p:to>
                                    </p:set>
                                    <p:animEffect transition="in" filter="wipe(down)">
                                      <p:cBhvr>
                                        <p:cTn id="16" dur="500"/>
                                        <p:tgtEl>
                                          <p:spTgt spid="481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43194"/>
            <a:ext cx="9197024" cy="545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Callout 3"/>
          <p:cNvSpPr/>
          <p:nvPr/>
        </p:nvSpPr>
        <p:spPr>
          <a:xfrm>
            <a:off x="4229100" y="1523999"/>
            <a:ext cx="2971800" cy="1976437"/>
          </a:xfrm>
          <a:prstGeom prst="cloudCallout">
            <a:avLst>
              <a:gd name="adj1" fmla="val -43869"/>
              <a:gd name="adj2" fmla="val 58386"/>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3" name="Rectangle 2"/>
          <p:cNvSpPr/>
          <p:nvPr/>
        </p:nvSpPr>
        <p:spPr>
          <a:xfrm>
            <a:off x="4762500" y="1776680"/>
            <a:ext cx="1905000" cy="1323439"/>
          </a:xfrm>
          <a:prstGeom prst="rect">
            <a:avLst/>
          </a:prstGeom>
        </p:spPr>
        <p:txBody>
          <a:bodyPr>
            <a:spAutoFit/>
          </a:bodyPr>
          <a:lstStyle/>
          <a:p>
            <a:pPr algn="ctr">
              <a:defRPr/>
            </a:pPr>
            <a:r>
              <a:rPr lang="en-US" sz="2000" b="1" dirty="0">
                <a:ln w="12700">
                  <a:solidFill>
                    <a:schemeClr val="bg1"/>
                  </a:solidFill>
                  <a:prstDash val="solid"/>
                </a:ln>
                <a:solidFill>
                  <a:schemeClr val="bg1"/>
                </a:solidFill>
              </a:rPr>
              <a:t>Not prepared , no problem</a:t>
            </a:r>
          </a:p>
          <a:p>
            <a:pPr algn="ctr">
              <a:defRPr/>
            </a:pPr>
            <a:r>
              <a:rPr lang="en-US" sz="2000" b="1" dirty="0">
                <a:ln w="12700">
                  <a:solidFill>
                    <a:schemeClr val="bg1"/>
                  </a:solidFill>
                  <a:prstDash val="solid"/>
                </a:ln>
                <a:solidFill>
                  <a:schemeClr val="bg1"/>
                </a:solidFill>
              </a:rPr>
              <a:t>Projects will get me marks</a:t>
            </a:r>
          </a:p>
        </p:txBody>
      </p:sp>
      <p:sp>
        <p:nvSpPr>
          <p:cNvPr id="2" name="Rectangle 1"/>
          <p:cNvSpPr/>
          <p:nvPr/>
        </p:nvSpPr>
        <p:spPr>
          <a:xfrm>
            <a:off x="414270" y="476672"/>
            <a:ext cx="8686800" cy="707886"/>
          </a:xfrm>
          <a:prstGeom prst="rect">
            <a:avLst/>
          </a:prstGeom>
        </p:spPr>
        <p:txBody>
          <a:bodyPr wrap="square">
            <a:spAutoFit/>
          </a:bodyPr>
          <a:lstStyle/>
          <a:p>
            <a:pPr algn="ctr"/>
            <a:r>
              <a:rPr lang="en-US" sz="4000" dirty="0"/>
              <a:t>OLD </a:t>
            </a:r>
            <a:r>
              <a:rPr lang="en-US" sz="4000" dirty="0" smtClean="0"/>
              <a:t>PATTERN’S </a:t>
            </a:r>
            <a:r>
              <a:rPr lang="en-US" sz="4000" dirty="0"/>
              <a:t>DRAWBACKS</a:t>
            </a:r>
          </a:p>
        </p:txBody>
      </p:sp>
      <p:sp>
        <p:nvSpPr>
          <p:cNvPr id="6" name="Cloud Callout 5"/>
          <p:cNvSpPr/>
          <p:nvPr/>
        </p:nvSpPr>
        <p:spPr>
          <a:xfrm>
            <a:off x="5981700" y="3014368"/>
            <a:ext cx="2971800" cy="2243432"/>
          </a:xfrm>
          <a:prstGeom prst="cloudCallout">
            <a:avLst>
              <a:gd name="adj1" fmla="val -43869"/>
              <a:gd name="adj2" fmla="val 58386"/>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7" name="Rectangle 6"/>
          <p:cNvSpPr/>
          <p:nvPr/>
        </p:nvSpPr>
        <p:spPr>
          <a:xfrm>
            <a:off x="6625056" y="3318455"/>
            <a:ext cx="1905000" cy="1631216"/>
          </a:xfrm>
          <a:prstGeom prst="rect">
            <a:avLst/>
          </a:prstGeom>
        </p:spPr>
        <p:txBody>
          <a:bodyPr>
            <a:spAutoFit/>
          </a:bodyPr>
          <a:lstStyle/>
          <a:p>
            <a:pPr algn="ctr">
              <a:defRPr/>
            </a:pPr>
            <a:r>
              <a:rPr lang="en-US" sz="2000" b="1" dirty="0" smtClean="0">
                <a:ln w="10160">
                  <a:solidFill>
                    <a:schemeClr val="bg1"/>
                  </a:solidFill>
                  <a:prstDash val="solid"/>
                </a:ln>
                <a:solidFill>
                  <a:schemeClr val="bg1"/>
                </a:solidFill>
                <a:effectLst>
                  <a:outerShdw blurRad="38100" dist="22860" dir="5400000" algn="tl" rotWithShape="0">
                    <a:srgbClr val="000000">
                      <a:alpha val="30000"/>
                    </a:srgbClr>
                  </a:outerShdw>
                </a:effectLst>
              </a:rPr>
              <a:t>No </a:t>
            </a:r>
            <a:r>
              <a:rPr lang="en-US" sz="2000" b="1" dirty="0" smtClean="0">
                <a:ln w="10160">
                  <a:solidFill>
                    <a:schemeClr val="bg1"/>
                  </a:solidFill>
                  <a:prstDash val="solid"/>
                </a:ln>
                <a:solidFill>
                  <a:schemeClr val="bg1"/>
                </a:solidFill>
                <a:effectLst>
                  <a:outerShdw blurRad="38100" dist="22860" dir="5400000" algn="tl" rotWithShape="0">
                    <a:srgbClr val="000000">
                      <a:alpha val="30000"/>
                    </a:srgbClr>
                  </a:outerShdw>
                </a:effectLst>
              </a:rPr>
              <a:t>detention </a:t>
            </a:r>
            <a:r>
              <a:rPr lang="en-US" sz="2000" b="1" dirty="0" smtClean="0">
                <a:ln w="10160">
                  <a:solidFill>
                    <a:schemeClr val="bg1"/>
                  </a:solidFill>
                  <a:prstDash val="solid"/>
                </a:ln>
                <a:solidFill>
                  <a:schemeClr val="bg1"/>
                </a:solidFill>
                <a:effectLst>
                  <a:outerShdw blurRad="38100" dist="22860" dir="5400000" algn="tl" rotWithShape="0">
                    <a:srgbClr val="000000">
                      <a:alpha val="30000"/>
                    </a:srgbClr>
                  </a:outerShdw>
                </a:effectLst>
              </a:rPr>
              <a:t>policy, Automatic promotion to next class</a:t>
            </a:r>
            <a:endParaRPr lang="en-US" sz="2000" b="1" dirty="0">
              <a:ln w="10160">
                <a:solidFill>
                  <a:schemeClr val="bg1"/>
                </a:solidFill>
                <a:prstDash val="solid"/>
              </a:ln>
              <a:solidFill>
                <a:schemeClr val="bg1"/>
              </a:solidFill>
              <a:effectLst>
                <a:outerShdw blurRad="38100" dist="22860" dir="5400000" algn="tl" rotWithShape="0">
                  <a:srgbClr val="000000">
                    <a:alpha val="30000"/>
                  </a:srgbClr>
                </a:outerShdw>
              </a:effectLst>
            </a:endParaRPr>
          </a:p>
        </p:txBody>
      </p:sp>
      <p:pic>
        <p:nvPicPr>
          <p:cNvPr id="5" name="Picture 4"/>
          <p:cNvPicPr>
            <a:picLocks noChangeAspect="1"/>
          </p:cNvPicPr>
          <p:nvPr/>
        </p:nvPicPr>
        <p:blipFill>
          <a:blip r:embed="rId4"/>
          <a:stretch>
            <a:fillRect/>
          </a:stretch>
        </p:blipFill>
        <p:spPr>
          <a:xfrm>
            <a:off x="4444250" y="5257800"/>
            <a:ext cx="1537450" cy="1537450"/>
          </a:xfrm>
          <a:prstGeom prst="rect">
            <a:avLst/>
          </a:prstGeom>
        </p:spPr>
      </p:pic>
    </p:spTree>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5335075" y="1826750"/>
            <a:ext cx="2655851" cy="1730902"/>
          </a:xfrm>
          <a:prstGeom prst="cloudCallout">
            <a:avLst>
              <a:gd name="adj1" fmla="val 11826"/>
              <a:gd name="adj2" fmla="val 75477"/>
            </a:avLst>
          </a:prstGeom>
        </p:spPr>
        <p:style>
          <a:lnRef idx="2">
            <a:schemeClr val="accent6"/>
          </a:lnRef>
          <a:fillRef idx="1">
            <a:schemeClr val="lt1"/>
          </a:fillRef>
          <a:effectRef idx="0">
            <a:schemeClr val="accent6"/>
          </a:effectRef>
          <a:fontRef idx="minor">
            <a:schemeClr val="dk1"/>
          </a:fontRef>
        </p:style>
        <p:txBody>
          <a:bodyPr anchor="ctr"/>
          <a:lstStyle/>
          <a:p>
            <a:pPr>
              <a:buFont typeface="Wingdings 2" panose="05020102010507070707" pitchFamily="18" charset="2"/>
              <a:buNone/>
              <a:defRPr/>
            </a:pPr>
            <a:endPar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Rectangle 3"/>
          <p:cNvSpPr/>
          <p:nvPr/>
        </p:nvSpPr>
        <p:spPr>
          <a:xfrm>
            <a:off x="755952" y="260648"/>
            <a:ext cx="7776488" cy="1569660"/>
          </a:xfrm>
          <a:prstGeom prst="rect">
            <a:avLst/>
          </a:prstGeom>
          <a:noFill/>
        </p:spPr>
        <p:txBody>
          <a:bodyPr wrap="none">
            <a:spAutoFit/>
            <a:scene3d>
              <a:camera prst="orthographicFront"/>
              <a:lightRig rig="threePt" dir="t"/>
            </a:scene3d>
            <a:sp3d extrusionH="57150">
              <a:bevelT w="38100" h="38100" prst="relaxedInset"/>
            </a:sp3d>
          </a:bodyPr>
          <a:lstStyle/>
          <a:p>
            <a:pPr algn="ctr">
              <a:defRPr/>
            </a:pPr>
            <a:r>
              <a:rPr lang="en-US" sz="9600" b="1" dirty="0">
                <a:solidFill>
                  <a:schemeClr val="accent6">
                    <a:lumMod val="40000"/>
                    <a:lumOff val="60000"/>
                  </a:schemeClr>
                </a:solidFill>
              </a:rPr>
              <a:t>END OF CCE</a:t>
            </a:r>
            <a:endParaRPr lang="en-US"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2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166235"/>
            <a:ext cx="2498725"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5-Point Star 1"/>
          <p:cNvSpPr/>
          <p:nvPr/>
        </p:nvSpPr>
        <p:spPr>
          <a:xfrm>
            <a:off x="278604" y="260648"/>
            <a:ext cx="648072" cy="554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8229600" y="2861162"/>
            <a:ext cx="914400" cy="76215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https://img.clipartfest.com/92472fb395bb3d1a3ae8d616d7c42133_save-to-a-lightbox-teacher-in-saree-clipart_1071-1600.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11" t="3125" r="12546" b="13608"/>
          <a:stretch/>
        </p:blipFill>
        <p:spPr bwMode="auto">
          <a:xfrm>
            <a:off x="107504" y="3356824"/>
            <a:ext cx="2149702" cy="3404603"/>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1835696" y="1700808"/>
            <a:ext cx="3384376" cy="2214716"/>
          </a:xfrm>
          <a:prstGeom prst="cloudCallout">
            <a:avLst>
              <a:gd name="adj1" fmla="val -43869"/>
              <a:gd name="adj2" fmla="val 58386"/>
            </a:avLst>
          </a:prstGeom>
        </p:spPr>
        <p:style>
          <a:lnRef idx="2">
            <a:schemeClr val="accent6"/>
          </a:lnRef>
          <a:fillRef idx="1">
            <a:schemeClr val="lt1"/>
          </a:fillRef>
          <a:effectRef idx="0">
            <a:schemeClr val="accent6"/>
          </a:effectRef>
          <a:fontRef idx="minor">
            <a:schemeClr val="dk1"/>
          </a:fontRef>
        </p:style>
        <p:txBody>
          <a:bodyPr anchor="ctr"/>
          <a:lstStyle/>
          <a:p>
            <a:pPr>
              <a:buFont typeface="Wingdings 2" panose="05020102010507070707" pitchFamily="18" charset="2"/>
              <a:buNone/>
              <a:defRPr/>
            </a:pPr>
            <a:endParaRPr lang="en-US" sz="240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2068937" y="2299359"/>
            <a:ext cx="3439167" cy="1200329"/>
          </a:xfrm>
          <a:prstGeom prst="rect">
            <a:avLst/>
          </a:prstGeom>
        </p:spPr>
        <p:txBody>
          <a:bodyPr wrap="square">
            <a:spAutoFit/>
          </a:bodyPr>
          <a:lstStyle/>
          <a:p>
            <a:pPr>
              <a:buFont typeface="Wingdings 2" panose="05020102010507070707" pitchFamily="18" charset="2"/>
              <a:buNone/>
              <a:defRPr/>
            </a:pPr>
            <a:r>
              <a:rPr lang="en-US" sz="2400" b="1" dirty="0">
                <a:solidFill>
                  <a:schemeClr val="bg1"/>
                </a:solidFill>
              </a:rPr>
              <a:t>A new education policy with no semester system  </a:t>
            </a:r>
            <a:endParaRPr lang="en-US" sz="2400" b="1" dirty="0">
              <a:ln w="12700">
                <a:solidFill>
                  <a:schemeClr val="accent3">
                    <a:lumMod val="50000"/>
                  </a:schemeClr>
                </a:solidFill>
                <a:prstDash val="solid"/>
              </a:ln>
              <a:solidFill>
                <a:schemeClr val="bg1"/>
              </a:solidFill>
              <a:effectLst>
                <a:innerShdw blurRad="177800">
                  <a:schemeClr val="accent3">
                    <a:lumMod val="50000"/>
                  </a:schemeClr>
                </a:innerShdw>
              </a:effectLst>
            </a:endParaRPr>
          </a:p>
        </p:txBody>
      </p:sp>
      <p:sp>
        <p:nvSpPr>
          <p:cNvPr id="12" name="Rectangle 11"/>
          <p:cNvSpPr/>
          <p:nvPr/>
        </p:nvSpPr>
        <p:spPr>
          <a:xfrm>
            <a:off x="5795153" y="2300422"/>
            <a:ext cx="2304256" cy="923330"/>
          </a:xfrm>
          <a:prstGeom prst="rect">
            <a:avLst/>
          </a:prstGeom>
        </p:spPr>
        <p:txBody>
          <a:bodyPr wrap="square">
            <a:spAutoFit/>
          </a:bodyPr>
          <a:lstStyle/>
          <a:p>
            <a:pPr>
              <a:defRPr/>
            </a:pPr>
            <a:r>
              <a:rPr lang="en-US" b="1" dirty="0">
                <a:solidFill>
                  <a:schemeClr val="bg1"/>
                </a:solidFill>
              </a:rPr>
              <a:t>THEN </a:t>
            </a:r>
            <a:r>
              <a:rPr lang="en-US" b="1" dirty="0" smtClean="0">
                <a:solidFill>
                  <a:schemeClr val="bg1"/>
                </a:solidFill>
              </a:rPr>
              <a:t>WHATS</a:t>
            </a:r>
          </a:p>
          <a:p>
            <a:pPr>
              <a:defRPr/>
            </a:pPr>
            <a:r>
              <a:rPr lang="en-US" b="1" dirty="0" smtClean="0">
                <a:solidFill>
                  <a:schemeClr val="bg1"/>
                </a:solidFill>
              </a:rPr>
              <a:t> </a:t>
            </a:r>
            <a:r>
              <a:rPr lang="en-US" b="1" dirty="0">
                <a:solidFill>
                  <a:schemeClr val="bg1"/>
                </a:solidFill>
              </a:rPr>
              <a:t>NEW    ? ………</a:t>
            </a:r>
          </a:p>
          <a:p>
            <a:pPr>
              <a:buFont typeface="Wingdings 2" panose="05020102010507070707" pitchFamily="18" charset="2"/>
              <a:buNone/>
              <a:defRPr/>
            </a:pPr>
            <a:endParaRPr lang="en-US" b="1" dirty="0">
              <a:solidFill>
                <a:schemeClr val="accent6">
                  <a:lumMod val="40000"/>
                  <a:lumOff val="60000"/>
                </a:schemeClr>
              </a:solidFill>
            </a:endParaRPr>
          </a:p>
        </p:txBody>
      </p:sp>
      <p:sp>
        <p:nvSpPr>
          <p:cNvPr id="18" name="5-Point Star 17"/>
          <p:cNvSpPr/>
          <p:nvPr/>
        </p:nvSpPr>
        <p:spPr>
          <a:xfrm>
            <a:off x="4305672" y="4678046"/>
            <a:ext cx="914400" cy="76215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243"/>
                                        </p:tgtEl>
                                        <p:attrNameLst>
                                          <p:attrName>style.visibility</p:attrName>
                                        </p:attrNameLst>
                                      </p:cBhvr>
                                      <p:to>
                                        <p:strVal val="visible"/>
                                      </p:to>
                                    </p:set>
                                    <p:animEffect transition="in" filter="wipe(down)">
                                      <p:cBhvr>
                                        <p:cTn id="21" dur="500"/>
                                        <p:tgtEl>
                                          <p:spTgt spid="10243"/>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clipartfest.com/92472fb395bb3d1a3ae8d616d7c42133_save-to-a-lightbox-teacher-in-saree-clipart_1071-1600.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11" t="3125" r="12546" b="13608"/>
          <a:stretch/>
        </p:blipFill>
        <p:spPr bwMode="auto">
          <a:xfrm>
            <a:off x="6666619" y="3196529"/>
            <a:ext cx="2149702" cy="3404603"/>
          </a:xfrm>
          <a:prstGeom prst="rect">
            <a:avLst/>
          </a:prstGeom>
          <a:noFill/>
          <a:extLst>
            <a:ext uri="{909E8E84-426E-40DD-AFC4-6F175D3DCCD1}">
              <a14:hiddenFill xmlns:a14="http://schemas.microsoft.com/office/drawing/2010/main">
                <a:solidFill>
                  <a:srgbClr val="FFFFFF"/>
                </a:solidFill>
              </a14:hiddenFill>
            </a:ext>
          </a:extLst>
        </p:spPr>
      </p:pic>
      <p:sp>
        <p:nvSpPr>
          <p:cNvPr id="9219" name="Content Placeholder 2"/>
          <p:cNvSpPr>
            <a:spLocks noGrp="1"/>
          </p:cNvSpPr>
          <p:nvPr>
            <p:ph idx="1"/>
          </p:nvPr>
        </p:nvSpPr>
        <p:spPr/>
        <p:txBody>
          <a:bodyPr/>
          <a:lstStyle/>
          <a:p>
            <a:pPr marL="0" indent="0" algn="ctr">
              <a:buFont typeface="Wingdings 2" panose="05020102010507070707" pitchFamily="18" charset="2"/>
              <a:buNone/>
              <a:defRPr/>
            </a:pPr>
            <a:r>
              <a:rPr lang="en-US" sz="4000" b="1" dirty="0" smtClean="0">
                <a:solidFill>
                  <a:schemeClr val="accent6">
                    <a:lumMod val="40000"/>
                    <a:lumOff val="60000"/>
                  </a:schemeClr>
                </a:solidFill>
              </a:rPr>
              <a:t> </a:t>
            </a:r>
          </a:p>
          <a:p>
            <a:pPr marL="0" indent="0">
              <a:buFont typeface="Wingdings 2" panose="05020102010507070707" pitchFamily="18" charset="2"/>
              <a:buNone/>
              <a:defRPr/>
            </a:pPr>
            <a:endParaRPr lang="en-US" b="1" dirty="0">
              <a:solidFill>
                <a:schemeClr val="accent6">
                  <a:lumMod val="40000"/>
                  <a:lumOff val="60000"/>
                </a:schemeClr>
              </a:solidFill>
            </a:endParaRPr>
          </a:p>
          <a:p>
            <a:pPr marL="0" indent="0">
              <a:buFont typeface="Wingdings 2" panose="05020102010507070707" pitchFamily="18" charset="2"/>
              <a:buNone/>
              <a:defRPr/>
            </a:pPr>
            <a:r>
              <a:rPr lang="en-US" b="1" dirty="0" smtClean="0">
                <a:solidFill>
                  <a:schemeClr val="accent6">
                    <a:lumMod val="40000"/>
                    <a:lumOff val="60000"/>
                  </a:schemeClr>
                </a:solidFill>
              </a:rPr>
              <a:t>                                                                     </a:t>
            </a:r>
            <a:endParaRPr lang="en-US" b="1" dirty="0" smtClean="0">
              <a:solidFill>
                <a:srgbClr val="FFFF00"/>
              </a:solidFill>
            </a:endParaRPr>
          </a:p>
        </p:txBody>
      </p:sp>
      <p:pic>
        <p:nvPicPr>
          <p:cNvPr id="1126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303" y="245587"/>
            <a:ext cx="2872711" cy="26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2760" y="2167283"/>
            <a:ext cx="2916324" cy="273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loud Callout 9"/>
          <p:cNvSpPr/>
          <p:nvPr/>
        </p:nvSpPr>
        <p:spPr>
          <a:xfrm>
            <a:off x="-40575" y="3717302"/>
            <a:ext cx="3096344" cy="2232248"/>
          </a:xfrm>
          <a:prstGeom prst="cloudCallout">
            <a:avLst>
              <a:gd name="adj1" fmla="val 42989"/>
              <a:gd name="adj2" fmla="val -91612"/>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Wingdings 2" panose="05020102010507070707" pitchFamily="18" charset="2"/>
              <a:buNone/>
              <a:defRPr/>
            </a:pPr>
            <a:r>
              <a:rPr lang="en-US" sz="2800" b="1" dirty="0">
                <a:solidFill>
                  <a:schemeClr val="bg1"/>
                </a:solidFill>
              </a:rPr>
              <a:t>Can you explain its features ?</a:t>
            </a:r>
            <a:endParaRPr lang="en-US" sz="2800" b="1" dirty="0">
              <a:ln w="12700">
                <a:solidFill>
                  <a:schemeClr val="accent3">
                    <a:lumMod val="50000"/>
                  </a:schemeClr>
                </a:solidFill>
                <a:prstDash val="solid"/>
              </a:ln>
              <a:solidFill>
                <a:schemeClr val="bg1"/>
              </a:solidFill>
              <a:effectLst>
                <a:innerShdw blurRad="177800">
                  <a:schemeClr val="accent3">
                    <a:lumMod val="50000"/>
                  </a:schemeClr>
                </a:innerShdw>
              </a:effectLst>
            </a:endParaRPr>
          </a:p>
        </p:txBody>
      </p:sp>
      <p:sp>
        <p:nvSpPr>
          <p:cNvPr id="17" name="Cloud Callout 16"/>
          <p:cNvSpPr/>
          <p:nvPr/>
        </p:nvSpPr>
        <p:spPr>
          <a:xfrm>
            <a:off x="4572000" y="769141"/>
            <a:ext cx="3456384" cy="2383148"/>
          </a:xfrm>
          <a:prstGeom prst="cloudCallout">
            <a:avLst>
              <a:gd name="adj1" fmla="val 31996"/>
              <a:gd name="adj2" fmla="val 67414"/>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2800" b="1" dirty="0">
                <a:solidFill>
                  <a:schemeClr val="bg1"/>
                </a:solidFill>
              </a:rPr>
              <a:t>Why not? let me explain its features..</a:t>
            </a:r>
          </a:p>
        </p:txBody>
      </p:sp>
    </p:spTree>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strips(downLeft)">
                                      <p:cBhvr>
                                        <p:cTn id="7" dur="500"/>
                                        <p:tgtEl>
                                          <p:spTgt spid="11268"/>
                                        </p:tgtEl>
                                      </p:cBhvr>
                                    </p:animEffect>
                                  </p:childTnLst>
                                </p:cTn>
                              </p:par>
                              <p:par>
                                <p:cTn id="8" presetID="18" presetClass="entr" presetSubtype="12" fill="hold" nodeType="withEffect">
                                  <p:stCondLst>
                                    <p:cond delay="0"/>
                                  </p:stCondLst>
                                  <p:childTnLst>
                                    <p:set>
                                      <p:cBhvr>
                                        <p:cTn id="9" dur="1" fill="hold">
                                          <p:stCondLst>
                                            <p:cond delay="0"/>
                                          </p:stCondLst>
                                        </p:cTn>
                                        <p:tgtEl>
                                          <p:spTgt spid="11273"/>
                                        </p:tgtEl>
                                        <p:attrNameLst>
                                          <p:attrName>style.visibility</p:attrName>
                                        </p:attrNameLst>
                                      </p:cBhvr>
                                      <p:to>
                                        <p:strVal val="visible"/>
                                      </p:to>
                                    </p:set>
                                    <p:animEffect transition="in" filter="strips(downLeft)">
                                      <p:cBhvr>
                                        <p:cTn id="10" dur="500"/>
                                        <p:tgtEl>
                                          <p:spTgt spid="1127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152400"/>
            <a:ext cx="8229600" cy="3505200"/>
          </a:xfrm>
        </p:spPr>
        <p:txBody>
          <a:bodyPr>
            <a:normAutofit fontScale="90000"/>
          </a:bodyPr>
          <a:lstStyle/>
          <a:p>
            <a:pPr algn="ctr"/>
            <a:r>
              <a:rPr lang="en-US" altLang="en-US" sz="7200" b="1" dirty="0" smtClean="0">
                <a:ln w="10541" cmpd="sng">
                  <a:solidFill>
                    <a:srgbClr val="7D7D7D">
                      <a:tint val="100000"/>
                      <a:shade val="100000"/>
                      <a:satMod val="110000"/>
                    </a:srgbClr>
                  </a:solidFill>
                  <a:prstDash val="solid"/>
                </a:ln>
                <a:solidFill>
                  <a:schemeClr val="tx1"/>
                </a:solidFill>
              </a:rPr>
              <a:t>WELCOME TO NEW EDUCATION POLICY SESSION 2017-18  </a:t>
            </a:r>
          </a:p>
        </p:txBody>
      </p:sp>
      <p:pic>
        <p:nvPicPr>
          <p:cNvPr id="2050" name="Picture 2" descr="http://www.impublications.com/sites/default/files/boo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14800"/>
            <a:ext cx="6840760" cy="24326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2290"/>
                                        </p:tgtEl>
                                      </p:cBhvr>
                                    </p:animEffect>
                                    <p:animScale>
                                      <p:cBhvr>
                                        <p:cTn id="7" dur="250" autoRev="1" fill="hold"/>
                                        <p:tgtEl>
                                          <p:spTgt spid="122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52400"/>
            <a:ext cx="8229600" cy="1569660"/>
          </a:xfrm>
          <a:prstGeom prst="rect">
            <a:avLst/>
          </a:prstGeom>
          <a:noFill/>
          <a:ln>
            <a:solidFill>
              <a:schemeClr val="accent4">
                <a:lumMod val="60000"/>
                <a:lumOff val="40000"/>
              </a:schemeClr>
            </a:solidFill>
          </a:ln>
        </p:spPr>
        <p:txBody>
          <a:bodyPr wrap="square" rtlCol="0">
            <a:spAutoFit/>
          </a:bodyP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SUBJECTS OFFERED FOR CLASS  I TO V</a:t>
            </a:r>
            <a:endParaRPr lang="en-IN"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9" name="TextBox 8"/>
          <p:cNvSpPr txBox="1"/>
          <p:nvPr/>
        </p:nvSpPr>
        <p:spPr>
          <a:xfrm>
            <a:off x="323528" y="5409280"/>
            <a:ext cx="1656184" cy="492443"/>
          </a:xfrm>
          <a:prstGeom prst="rect">
            <a:avLst/>
          </a:prstGeom>
          <a:noFill/>
          <a:ln>
            <a:solidFill>
              <a:srgbClr val="FFFF00"/>
            </a:solidFill>
          </a:ln>
        </p:spPr>
        <p:txBody>
          <a:bodyPr wrap="square" rtlCol="0">
            <a:spAutoFit/>
          </a:bodyPr>
          <a:lstStyle/>
          <a:p>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ENGLISH</a:t>
            </a:r>
            <a:endParaRPr lang="en-IN"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2342816" y="5384829"/>
            <a:ext cx="1151438" cy="492443"/>
          </a:xfrm>
          <a:prstGeom prst="rect">
            <a:avLst/>
          </a:prstGeom>
          <a:noFill/>
          <a:ln>
            <a:solidFill>
              <a:srgbClr val="FFFF00"/>
            </a:solidFill>
          </a:ln>
        </p:spPr>
        <p:txBody>
          <a:bodyPr wrap="square" rtlCol="0">
            <a:spAutoFit/>
          </a:bodyPr>
          <a:lstStyle/>
          <a:p>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HINDI</a:t>
            </a:r>
            <a:endParaRPr lang="en-IN"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11"/>
          <p:cNvSpPr txBox="1"/>
          <p:nvPr/>
        </p:nvSpPr>
        <p:spPr>
          <a:xfrm flipH="1">
            <a:off x="3929636" y="5271591"/>
            <a:ext cx="1435602" cy="492443"/>
          </a:xfrm>
          <a:prstGeom prst="rect">
            <a:avLst/>
          </a:prstGeom>
          <a:noFill/>
          <a:ln>
            <a:solidFill>
              <a:srgbClr val="FFFF00"/>
            </a:solidFill>
          </a:ln>
        </p:spPr>
        <p:txBody>
          <a:bodyPr wrap="square" rtlCol="0">
            <a:spAutoFit/>
          </a:bodyPr>
          <a:lstStyle/>
          <a:p>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MATHS</a:t>
            </a:r>
            <a:endParaRPr lang="en-IN"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TextBox 12"/>
          <p:cNvSpPr txBox="1"/>
          <p:nvPr/>
        </p:nvSpPr>
        <p:spPr>
          <a:xfrm>
            <a:off x="6000352" y="5415607"/>
            <a:ext cx="900000" cy="492443"/>
          </a:xfrm>
          <a:prstGeom prst="rect">
            <a:avLst/>
          </a:prstGeom>
          <a:noFill/>
          <a:ln>
            <a:solidFill>
              <a:schemeClr val="accent3">
                <a:lumMod val="60000"/>
                <a:lumOff val="40000"/>
              </a:schemeClr>
            </a:solidFill>
          </a:ln>
        </p:spPr>
        <p:txBody>
          <a:bodyPr wrap="square" rtlCol="0">
            <a:spAutoFit/>
          </a:bodyPr>
          <a:lstStyle/>
          <a:p>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EVS</a:t>
            </a:r>
            <a:endParaRPr lang="en-IN"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5" name="Straight Connector 14"/>
          <p:cNvCxnSpPr/>
          <p:nvPr/>
        </p:nvCxnSpPr>
        <p:spPr>
          <a:xfrm rot="5400000">
            <a:off x="3390900" y="2933700"/>
            <a:ext cx="2362200" cy="1588"/>
          </a:xfrm>
          <a:prstGeom prst="line">
            <a:avLst/>
          </a:prstGeom>
          <a:ln w="57150"/>
        </p:spPr>
        <p:style>
          <a:lnRef idx="2">
            <a:schemeClr val="accent3"/>
          </a:lnRef>
          <a:fillRef idx="0">
            <a:schemeClr val="accent3"/>
          </a:fillRef>
          <a:effectRef idx="1">
            <a:schemeClr val="accent3"/>
          </a:effectRef>
          <a:fontRef idx="minor">
            <a:schemeClr val="tx1"/>
          </a:fontRef>
        </p:style>
      </p:cxnSp>
      <p:cxnSp>
        <p:nvCxnSpPr>
          <p:cNvPr id="17" name="Straight Connector 16"/>
          <p:cNvCxnSpPr/>
          <p:nvPr/>
        </p:nvCxnSpPr>
        <p:spPr>
          <a:xfrm>
            <a:off x="964690" y="4077072"/>
            <a:ext cx="7215238" cy="1588"/>
          </a:xfrm>
          <a:prstGeom prst="line">
            <a:avLst/>
          </a:prstGeom>
          <a:ln w="57150"/>
        </p:spPr>
        <p:style>
          <a:lnRef idx="2">
            <a:schemeClr val="accent3"/>
          </a:lnRef>
          <a:fillRef idx="0">
            <a:schemeClr val="accent3"/>
          </a:fillRef>
          <a:effectRef idx="1">
            <a:schemeClr val="accent3"/>
          </a:effectRef>
          <a:fontRef idx="minor">
            <a:schemeClr val="tx1"/>
          </a:fontRef>
        </p:style>
      </p:cxnSp>
      <p:cxnSp>
        <p:nvCxnSpPr>
          <p:cNvPr id="23" name="Straight Connector 22"/>
          <p:cNvCxnSpPr/>
          <p:nvPr/>
        </p:nvCxnSpPr>
        <p:spPr>
          <a:xfrm flipH="1">
            <a:off x="960316" y="4083534"/>
            <a:ext cx="6462" cy="1289682"/>
          </a:xfrm>
          <a:prstGeom prst="line">
            <a:avLst/>
          </a:prstGeom>
          <a:ln w="57150"/>
        </p:spPr>
        <p:style>
          <a:lnRef idx="2">
            <a:schemeClr val="accent3"/>
          </a:lnRef>
          <a:fillRef idx="0">
            <a:schemeClr val="accent3"/>
          </a:fillRef>
          <a:effectRef idx="1">
            <a:schemeClr val="accent3"/>
          </a:effectRef>
          <a:fontRef idx="minor">
            <a:schemeClr val="tx1"/>
          </a:fontRef>
        </p:style>
      </p:cxnSp>
      <p:cxnSp>
        <p:nvCxnSpPr>
          <p:cNvPr id="26" name="Straight Connector 25"/>
          <p:cNvCxnSpPr/>
          <p:nvPr/>
        </p:nvCxnSpPr>
        <p:spPr>
          <a:xfrm flipH="1">
            <a:off x="2898794" y="4145802"/>
            <a:ext cx="19741" cy="1172431"/>
          </a:xfrm>
          <a:prstGeom prst="line">
            <a:avLst/>
          </a:prstGeom>
          <a:ln w="57150"/>
        </p:spPr>
        <p:style>
          <a:lnRef idx="2">
            <a:schemeClr val="accent3"/>
          </a:lnRef>
          <a:fillRef idx="0">
            <a:schemeClr val="accent3"/>
          </a:fillRef>
          <a:effectRef idx="1">
            <a:schemeClr val="accent3"/>
          </a:effectRef>
          <a:fontRef idx="minor">
            <a:schemeClr val="tx1"/>
          </a:fontRef>
        </p:style>
      </p:cxnSp>
      <p:cxnSp>
        <p:nvCxnSpPr>
          <p:cNvPr id="28" name="Straight Connector 27"/>
          <p:cNvCxnSpPr/>
          <p:nvPr/>
        </p:nvCxnSpPr>
        <p:spPr>
          <a:xfrm flipH="1">
            <a:off x="4557013" y="4123570"/>
            <a:ext cx="10318" cy="1105630"/>
          </a:xfrm>
          <a:prstGeom prst="line">
            <a:avLst/>
          </a:prstGeom>
          <a:ln w="57150"/>
        </p:spPr>
        <p:style>
          <a:lnRef idx="2">
            <a:schemeClr val="accent3"/>
          </a:lnRef>
          <a:fillRef idx="0">
            <a:schemeClr val="accent3"/>
          </a:fillRef>
          <a:effectRef idx="1">
            <a:schemeClr val="accent3"/>
          </a:effectRef>
          <a:fontRef idx="minor">
            <a:schemeClr val="tx1"/>
          </a:fontRef>
        </p:style>
      </p:cxnSp>
      <p:cxnSp>
        <p:nvCxnSpPr>
          <p:cNvPr id="30" name="Straight Connector 29"/>
          <p:cNvCxnSpPr/>
          <p:nvPr/>
        </p:nvCxnSpPr>
        <p:spPr>
          <a:xfrm flipH="1">
            <a:off x="8158638" y="4113874"/>
            <a:ext cx="8940" cy="1259342"/>
          </a:xfrm>
          <a:prstGeom prst="line">
            <a:avLst/>
          </a:prstGeom>
          <a:ln w="57150"/>
        </p:spPr>
        <p:style>
          <a:lnRef idx="2">
            <a:schemeClr val="accent3"/>
          </a:lnRef>
          <a:fillRef idx="0">
            <a:schemeClr val="accent3"/>
          </a:fillRef>
          <a:effectRef idx="1">
            <a:schemeClr val="accent3"/>
          </a:effectRef>
          <a:fontRef idx="minor">
            <a:schemeClr val="tx1"/>
          </a:fontRef>
        </p:style>
      </p:cxnSp>
      <p:sp>
        <p:nvSpPr>
          <p:cNvPr id="35" name="TextBox 34"/>
          <p:cNvSpPr txBox="1"/>
          <p:nvPr/>
        </p:nvSpPr>
        <p:spPr>
          <a:xfrm>
            <a:off x="7774044" y="5415607"/>
            <a:ext cx="756000" cy="492443"/>
          </a:xfrm>
          <a:prstGeom prst="rect">
            <a:avLst/>
          </a:prstGeom>
          <a:noFill/>
          <a:ln>
            <a:solidFill>
              <a:srgbClr val="FFFF00"/>
            </a:solidFill>
          </a:ln>
        </p:spPr>
        <p:txBody>
          <a:bodyPr wrap="square" rtlCol="0">
            <a:spAutoFit/>
          </a:bodyPr>
          <a:lstStyle/>
          <a:p>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a:t>
            </a:r>
            <a:endParaRPr lang="en-IN"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36" name="Straight Connector 35"/>
          <p:cNvCxnSpPr/>
          <p:nvPr/>
        </p:nvCxnSpPr>
        <p:spPr>
          <a:xfrm flipH="1">
            <a:off x="6441517" y="4077072"/>
            <a:ext cx="17670" cy="1289682"/>
          </a:xfrm>
          <a:prstGeom prst="line">
            <a:avLst/>
          </a:prstGeom>
          <a:ln w="57150"/>
        </p:spPr>
        <p:style>
          <a:lnRef idx="2">
            <a:schemeClr val="accent3"/>
          </a:lnRef>
          <a:fillRef idx="0">
            <a:schemeClr val="accent3"/>
          </a:fillRef>
          <a:effectRef idx="1">
            <a:schemeClr val="accent3"/>
          </a:effectRef>
          <a:fontRef idx="minor">
            <a:schemeClr val="tx1"/>
          </a:fontRef>
        </p:style>
      </p:cxnSp>
    </p:spTree>
  </p:cSld>
  <p:clrMapOvr>
    <a:masterClrMapping/>
  </p:clrMapOvr>
  <p:transition spd="slow">
    <p:checker/>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609600"/>
            <a:ext cx="7241708" cy="1323439"/>
          </a:xfrm>
          <a:prstGeom prst="rect">
            <a:avLst/>
          </a:prstGeom>
          <a:noFill/>
        </p:spPr>
        <p:txBody>
          <a:bodyPr wrap="square" rtlCol="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SUBJECT OFFERED FOR CLASS VI TO VIII</a:t>
            </a:r>
            <a:endParaRPr lang="en-IN"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9" name="TextBox 8"/>
          <p:cNvSpPr txBox="1"/>
          <p:nvPr/>
        </p:nvSpPr>
        <p:spPr>
          <a:xfrm>
            <a:off x="287168" y="4437112"/>
            <a:ext cx="1693422" cy="49244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dirty="0" smtClean="0">
                <a:ln w="18415" cmpd="sng">
                  <a:solidFill>
                    <a:schemeClr val="bg1"/>
                  </a:solidFill>
                  <a:prstDash val="solid"/>
                </a:ln>
                <a:solidFill>
                  <a:schemeClr val="bg2"/>
                </a:solidFill>
                <a:effectLst>
                  <a:outerShdw blurRad="63500" dir="3600000" algn="tl" rotWithShape="0">
                    <a:srgbClr val="000000">
                      <a:alpha val="70000"/>
                    </a:srgbClr>
                  </a:outerShdw>
                </a:effectLst>
              </a:rPr>
              <a:t>ENGLISH</a:t>
            </a:r>
            <a:endParaRPr lang="en-IN" sz="2600" dirty="0">
              <a:ln w="18415" cmpd="sng">
                <a:solidFill>
                  <a:schemeClr val="bg1"/>
                </a:solidFill>
                <a:prstDash val="solid"/>
              </a:ln>
              <a:solidFill>
                <a:schemeClr val="bg2"/>
              </a:solidFill>
              <a:effectLst>
                <a:outerShdw blurRad="63500" dir="3600000" algn="tl" rotWithShape="0">
                  <a:srgbClr val="000000">
                    <a:alpha val="70000"/>
                  </a:srgbClr>
                </a:outerShdw>
              </a:effectLst>
            </a:endParaRPr>
          </a:p>
        </p:txBody>
      </p:sp>
      <p:sp>
        <p:nvSpPr>
          <p:cNvPr id="11" name="TextBox 10"/>
          <p:cNvSpPr txBox="1"/>
          <p:nvPr/>
        </p:nvSpPr>
        <p:spPr>
          <a:xfrm>
            <a:off x="1655320" y="5384829"/>
            <a:ext cx="1240280" cy="49244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dirty="0" smtClean="0">
                <a:ln w="18415" cmpd="sng">
                  <a:solidFill>
                    <a:schemeClr val="bg1"/>
                  </a:solidFill>
                  <a:prstDash val="solid"/>
                </a:ln>
                <a:solidFill>
                  <a:schemeClr val="bg2"/>
                </a:solidFill>
                <a:effectLst>
                  <a:outerShdw blurRad="63500" dir="3600000" algn="tl" rotWithShape="0">
                    <a:srgbClr val="000000">
                      <a:alpha val="70000"/>
                    </a:srgbClr>
                  </a:outerShdw>
                </a:effectLst>
              </a:rPr>
              <a:t>HINDI</a:t>
            </a:r>
            <a:endParaRPr lang="en-IN" sz="2600" dirty="0">
              <a:ln w="18415" cmpd="sng">
                <a:solidFill>
                  <a:schemeClr val="bg1"/>
                </a:solidFill>
                <a:prstDash val="solid"/>
              </a:ln>
              <a:solidFill>
                <a:schemeClr val="bg2"/>
              </a:solidFill>
              <a:effectLst>
                <a:outerShdw blurRad="63500" dir="3600000" algn="tl" rotWithShape="0">
                  <a:srgbClr val="000000">
                    <a:alpha val="70000"/>
                  </a:srgbClr>
                </a:outerShdw>
              </a:effectLst>
            </a:endParaRPr>
          </a:p>
        </p:txBody>
      </p:sp>
      <p:sp>
        <p:nvSpPr>
          <p:cNvPr id="12" name="TextBox 11"/>
          <p:cNvSpPr txBox="1"/>
          <p:nvPr/>
        </p:nvSpPr>
        <p:spPr>
          <a:xfrm flipH="1">
            <a:off x="2807446" y="4509120"/>
            <a:ext cx="1873349" cy="49244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dirty="0" smtClean="0">
                <a:ln w="18415" cmpd="sng">
                  <a:solidFill>
                    <a:schemeClr val="bg1"/>
                  </a:solidFill>
                  <a:prstDash val="solid"/>
                </a:ln>
                <a:solidFill>
                  <a:schemeClr val="bg2"/>
                </a:solidFill>
                <a:effectLst>
                  <a:outerShdw blurRad="63500" dir="3600000" algn="tl" rotWithShape="0">
                    <a:srgbClr val="000000">
                      <a:alpha val="70000"/>
                    </a:srgbClr>
                  </a:outerShdw>
                </a:effectLst>
              </a:rPr>
              <a:t>SANSKRIT</a:t>
            </a:r>
            <a:endParaRPr lang="en-IN" sz="2600" dirty="0">
              <a:ln w="18415" cmpd="sng">
                <a:solidFill>
                  <a:schemeClr val="bg1"/>
                </a:solidFill>
                <a:prstDash val="solid"/>
              </a:ln>
              <a:solidFill>
                <a:schemeClr val="bg2"/>
              </a:solidFill>
              <a:effectLst>
                <a:outerShdw blurRad="63500" dir="3600000" algn="tl" rotWithShape="0">
                  <a:srgbClr val="000000">
                    <a:alpha val="70000"/>
                  </a:srgbClr>
                </a:outerShdw>
              </a:effectLst>
            </a:endParaRPr>
          </a:p>
        </p:txBody>
      </p:sp>
      <p:sp>
        <p:nvSpPr>
          <p:cNvPr id="13" name="TextBox 12"/>
          <p:cNvSpPr txBox="1"/>
          <p:nvPr/>
        </p:nvSpPr>
        <p:spPr>
          <a:xfrm>
            <a:off x="4247608" y="5357826"/>
            <a:ext cx="1441615" cy="49244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dirty="0" smtClean="0">
                <a:ln w="18415" cmpd="sng">
                  <a:solidFill>
                    <a:schemeClr val="bg1"/>
                  </a:solidFill>
                  <a:prstDash val="solid"/>
                </a:ln>
                <a:solidFill>
                  <a:schemeClr val="bg2"/>
                </a:solidFill>
                <a:effectLst>
                  <a:outerShdw blurRad="63500" dir="3600000" algn="tl" rotWithShape="0">
                    <a:srgbClr val="000000">
                      <a:alpha val="70000"/>
                    </a:srgbClr>
                  </a:outerShdw>
                </a:effectLst>
              </a:rPr>
              <a:t>MATHS</a:t>
            </a:r>
            <a:endParaRPr lang="en-IN" sz="2600" dirty="0">
              <a:ln w="18415" cmpd="sng">
                <a:solidFill>
                  <a:schemeClr val="bg1"/>
                </a:solidFill>
                <a:prstDash val="solid"/>
              </a:ln>
              <a:solidFill>
                <a:schemeClr val="bg2"/>
              </a:solidFill>
              <a:effectLst>
                <a:outerShdw blurRad="63500" dir="3600000" algn="tl" rotWithShape="0">
                  <a:srgbClr val="000000">
                    <a:alpha val="70000"/>
                  </a:srgbClr>
                </a:outerShdw>
              </a:effectLst>
            </a:endParaRPr>
          </a:p>
        </p:txBody>
      </p:sp>
      <p:cxnSp>
        <p:nvCxnSpPr>
          <p:cNvPr id="15" name="Straight Connector 14"/>
          <p:cNvCxnSpPr/>
          <p:nvPr/>
        </p:nvCxnSpPr>
        <p:spPr>
          <a:xfrm>
            <a:off x="4751440" y="1916832"/>
            <a:ext cx="0" cy="1441524"/>
          </a:xfrm>
          <a:prstGeom prst="line">
            <a:avLst/>
          </a:prstGeom>
          <a:ln w="57150"/>
        </p:spPr>
        <p:style>
          <a:lnRef idx="2">
            <a:schemeClr val="accent3"/>
          </a:lnRef>
          <a:fillRef idx="0">
            <a:schemeClr val="accent3"/>
          </a:fillRef>
          <a:effectRef idx="1">
            <a:schemeClr val="accent3"/>
          </a:effectRef>
          <a:fontRef idx="minor">
            <a:schemeClr val="tx1"/>
          </a:fontRef>
        </p:style>
      </p:cxnSp>
      <p:cxnSp>
        <p:nvCxnSpPr>
          <p:cNvPr id="17" name="Straight Connector 16"/>
          <p:cNvCxnSpPr/>
          <p:nvPr/>
        </p:nvCxnSpPr>
        <p:spPr>
          <a:xfrm>
            <a:off x="966020" y="3357562"/>
            <a:ext cx="7429552" cy="1588"/>
          </a:xfrm>
          <a:prstGeom prst="line">
            <a:avLst/>
          </a:prstGeom>
          <a:ln w="57150"/>
        </p:spPr>
        <p:style>
          <a:lnRef idx="2">
            <a:schemeClr val="accent3"/>
          </a:lnRef>
          <a:fillRef idx="0">
            <a:schemeClr val="accent3"/>
          </a:fillRef>
          <a:effectRef idx="1">
            <a:schemeClr val="accent3"/>
          </a:effectRef>
          <a:fontRef idx="minor">
            <a:schemeClr val="tx1"/>
          </a:fontRef>
        </p:style>
      </p:cxnSp>
      <p:cxnSp>
        <p:nvCxnSpPr>
          <p:cNvPr id="23" name="Straight Connector 22"/>
          <p:cNvCxnSpPr/>
          <p:nvPr/>
        </p:nvCxnSpPr>
        <p:spPr>
          <a:xfrm>
            <a:off x="967608" y="3357562"/>
            <a:ext cx="0" cy="1035851"/>
          </a:xfrm>
          <a:prstGeom prst="line">
            <a:avLst/>
          </a:prstGeom>
          <a:ln w="57150"/>
        </p:spPr>
        <p:style>
          <a:lnRef idx="2">
            <a:schemeClr val="accent3"/>
          </a:lnRef>
          <a:fillRef idx="0">
            <a:schemeClr val="accent3"/>
          </a:fillRef>
          <a:effectRef idx="1">
            <a:schemeClr val="accent3"/>
          </a:effectRef>
          <a:fontRef idx="minor">
            <a:schemeClr val="tx1"/>
          </a:fontRef>
        </p:style>
      </p:cxnSp>
      <p:cxnSp>
        <p:nvCxnSpPr>
          <p:cNvPr id="26" name="Straight Connector 25"/>
          <p:cNvCxnSpPr/>
          <p:nvPr/>
        </p:nvCxnSpPr>
        <p:spPr>
          <a:xfrm>
            <a:off x="2324930" y="3357562"/>
            <a:ext cx="0" cy="1938709"/>
          </a:xfrm>
          <a:prstGeom prst="line">
            <a:avLst/>
          </a:prstGeom>
          <a:ln w="57150"/>
        </p:spPr>
        <p:style>
          <a:lnRef idx="2">
            <a:schemeClr val="accent3"/>
          </a:lnRef>
          <a:fillRef idx="0">
            <a:schemeClr val="accent3"/>
          </a:fillRef>
          <a:effectRef idx="1">
            <a:schemeClr val="accent3"/>
          </a:effectRef>
          <a:fontRef idx="minor">
            <a:schemeClr val="tx1"/>
          </a:fontRef>
        </p:style>
      </p:cxnSp>
      <p:cxnSp>
        <p:nvCxnSpPr>
          <p:cNvPr id="28" name="Straight Connector 27"/>
          <p:cNvCxnSpPr/>
          <p:nvPr/>
        </p:nvCxnSpPr>
        <p:spPr>
          <a:xfrm flipH="1">
            <a:off x="3479898" y="3347334"/>
            <a:ext cx="5428" cy="1089778"/>
          </a:xfrm>
          <a:prstGeom prst="line">
            <a:avLst/>
          </a:prstGeom>
          <a:ln w="57150"/>
        </p:spPr>
        <p:style>
          <a:lnRef idx="2">
            <a:schemeClr val="accent3"/>
          </a:lnRef>
          <a:fillRef idx="0">
            <a:schemeClr val="accent3"/>
          </a:fillRef>
          <a:effectRef idx="1">
            <a:schemeClr val="accent3"/>
          </a:effectRef>
          <a:fontRef idx="minor">
            <a:schemeClr val="tx1"/>
          </a:fontRef>
        </p:style>
      </p:cxnSp>
      <p:sp>
        <p:nvSpPr>
          <p:cNvPr id="14" name="TextBox 13"/>
          <p:cNvSpPr txBox="1"/>
          <p:nvPr/>
        </p:nvSpPr>
        <p:spPr>
          <a:xfrm flipH="1">
            <a:off x="6839896" y="5425479"/>
            <a:ext cx="792000" cy="49244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00" dirty="0" smtClean="0">
                <a:ln w="18415" cmpd="sng">
                  <a:solidFill>
                    <a:schemeClr val="bg1"/>
                  </a:solidFill>
                  <a:prstDash val="solid"/>
                </a:ln>
                <a:solidFill>
                  <a:schemeClr val="bg2"/>
                </a:solidFill>
                <a:effectLst>
                  <a:outerShdw blurRad="63500" dir="3600000" algn="tl" rotWithShape="0">
                    <a:srgbClr val="000000">
                      <a:alpha val="70000"/>
                    </a:srgbClr>
                  </a:outerShdw>
                </a:effectLst>
              </a:rPr>
              <a:t>S.S</a:t>
            </a:r>
            <a:endParaRPr lang="en-IN" sz="2600" dirty="0">
              <a:ln w="18415" cmpd="sng">
                <a:solidFill>
                  <a:schemeClr val="bg1"/>
                </a:solidFill>
                <a:prstDash val="solid"/>
              </a:ln>
              <a:solidFill>
                <a:schemeClr val="bg2"/>
              </a:solidFill>
              <a:effectLst>
                <a:outerShdw blurRad="63500" dir="3600000" algn="tl" rotWithShape="0">
                  <a:srgbClr val="000000">
                    <a:alpha val="70000"/>
                  </a:srgbClr>
                </a:outerShdw>
              </a:effectLst>
            </a:endParaRPr>
          </a:p>
        </p:txBody>
      </p:sp>
      <p:cxnSp>
        <p:nvCxnSpPr>
          <p:cNvPr id="16" name="Straight Connector 15"/>
          <p:cNvCxnSpPr/>
          <p:nvPr/>
        </p:nvCxnSpPr>
        <p:spPr>
          <a:xfrm>
            <a:off x="8397160" y="3357562"/>
            <a:ext cx="0" cy="1151558"/>
          </a:xfrm>
          <a:prstGeom prst="line">
            <a:avLst/>
          </a:prstGeom>
          <a:ln w="57150"/>
        </p:spPr>
        <p:style>
          <a:lnRef idx="2">
            <a:schemeClr val="accent3"/>
          </a:lnRef>
          <a:fillRef idx="0">
            <a:schemeClr val="accent3"/>
          </a:fillRef>
          <a:effectRef idx="1">
            <a:schemeClr val="accent3"/>
          </a:effectRef>
          <a:fontRef idx="minor">
            <a:schemeClr val="tx1"/>
          </a:fontRef>
        </p:style>
      </p:cxnSp>
      <p:cxnSp>
        <p:nvCxnSpPr>
          <p:cNvPr id="20" name="Straight Connector 19"/>
          <p:cNvCxnSpPr/>
          <p:nvPr/>
        </p:nvCxnSpPr>
        <p:spPr>
          <a:xfrm>
            <a:off x="4976830" y="3366993"/>
            <a:ext cx="0" cy="1919395"/>
          </a:xfrm>
          <a:prstGeom prst="line">
            <a:avLst/>
          </a:prstGeom>
          <a:ln w="57150"/>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flipH="1">
            <a:off x="7920016" y="4581128"/>
            <a:ext cx="972464" cy="49244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00" dirty="0" smtClean="0">
                <a:ln w="18415" cmpd="sng">
                  <a:solidFill>
                    <a:schemeClr val="bg1"/>
                  </a:solidFill>
                  <a:prstDash val="solid"/>
                </a:ln>
                <a:solidFill>
                  <a:schemeClr val="bg2"/>
                </a:solidFill>
                <a:effectLst>
                  <a:outerShdw blurRad="63500" dir="3600000" algn="tl" rotWithShape="0">
                    <a:srgbClr val="000000">
                      <a:alpha val="70000"/>
                    </a:srgbClr>
                  </a:outerShdw>
                </a:effectLst>
              </a:rPr>
              <a:t>I.T</a:t>
            </a:r>
            <a:endParaRPr lang="en-IN" sz="2600" dirty="0">
              <a:ln w="18415" cmpd="sng">
                <a:solidFill>
                  <a:schemeClr val="bg1"/>
                </a:solidFill>
                <a:prstDash val="solid"/>
              </a:ln>
              <a:solidFill>
                <a:schemeClr val="bg2"/>
              </a:solidFill>
              <a:effectLst>
                <a:outerShdw blurRad="63500" dir="3600000" algn="tl" rotWithShape="0">
                  <a:srgbClr val="000000">
                    <a:alpha val="70000"/>
                  </a:srgbClr>
                </a:outerShdw>
              </a:effectLst>
            </a:endParaRPr>
          </a:p>
        </p:txBody>
      </p:sp>
      <p:cxnSp>
        <p:nvCxnSpPr>
          <p:cNvPr id="25" name="Straight Connector 24"/>
          <p:cNvCxnSpPr/>
          <p:nvPr/>
        </p:nvCxnSpPr>
        <p:spPr>
          <a:xfrm rot="5400000">
            <a:off x="6217507" y="4392619"/>
            <a:ext cx="1928826" cy="1588"/>
          </a:xfrm>
          <a:prstGeom prst="line">
            <a:avLst/>
          </a:prstGeom>
          <a:ln w="57150"/>
        </p:spPr>
        <p:style>
          <a:lnRef idx="2">
            <a:schemeClr val="accent3"/>
          </a:lnRef>
          <a:fillRef idx="0">
            <a:schemeClr val="accent3"/>
          </a:fillRef>
          <a:effectRef idx="1">
            <a:schemeClr val="accent3"/>
          </a:effectRef>
          <a:fontRef idx="minor">
            <a:schemeClr val="tx1"/>
          </a:fontRef>
        </p:style>
      </p:cxnSp>
      <p:sp>
        <p:nvSpPr>
          <p:cNvPr id="18" name="TextBox 17"/>
          <p:cNvSpPr txBox="1"/>
          <p:nvPr/>
        </p:nvSpPr>
        <p:spPr>
          <a:xfrm flipH="1">
            <a:off x="5183712" y="4509120"/>
            <a:ext cx="1755394" cy="49244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00" dirty="0" smtClean="0">
                <a:ln w="18415" cmpd="sng">
                  <a:solidFill>
                    <a:schemeClr val="bg1"/>
                  </a:solidFill>
                  <a:prstDash val="solid"/>
                </a:ln>
                <a:solidFill>
                  <a:schemeClr val="bg2"/>
                </a:solidFill>
                <a:effectLst>
                  <a:outerShdw blurRad="63500" dir="3600000" algn="tl" rotWithShape="0">
                    <a:srgbClr val="000000">
                      <a:alpha val="70000"/>
                    </a:srgbClr>
                  </a:outerShdw>
                </a:effectLst>
              </a:rPr>
              <a:t>SCIENCE</a:t>
            </a:r>
            <a:endParaRPr lang="en-IN" sz="2600" dirty="0">
              <a:ln w="18415" cmpd="sng">
                <a:solidFill>
                  <a:schemeClr val="bg1"/>
                </a:solidFill>
                <a:prstDash val="solid"/>
              </a:ln>
              <a:solidFill>
                <a:schemeClr val="bg2"/>
              </a:solidFill>
              <a:effectLst>
                <a:outerShdw blurRad="63500" dir="3600000" algn="tl" rotWithShape="0">
                  <a:srgbClr val="000000">
                    <a:alpha val="70000"/>
                  </a:srgbClr>
                </a:outerShdw>
              </a:effectLst>
            </a:endParaRPr>
          </a:p>
        </p:txBody>
      </p:sp>
      <p:cxnSp>
        <p:nvCxnSpPr>
          <p:cNvPr id="19" name="Straight Connector 18"/>
          <p:cNvCxnSpPr/>
          <p:nvPr/>
        </p:nvCxnSpPr>
        <p:spPr>
          <a:xfrm>
            <a:off x="5963950" y="3380137"/>
            <a:ext cx="0" cy="1056975"/>
          </a:xfrm>
          <a:prstGeom prst="line">
            <a:avLst/>
          </a:prstGeom>
          <a:ln w="57150"/>
        </p:spPr>
        <p:style>
          <a:lnRef idx="2">
            <a:schemeClr val="accent3"/>
          </a:lnRef>
          <a:fillRef idx="0">
            <a:schemeClr val="accent3"/>
          </a:fillRef>
          <a:effectRef idx="1">
            <a:schemeClr val="accent3"/>
          </a:effectRef>
          <a:fontRef idx="minor">
            <a:schemeClr val="tx1"/>
          </a:fontRef>
        </p:style>
      </p:cxnSp>
    </p:spTree>
  </p:cSld>
  <p:clrMapOvr>
    <a:masterClrMapping/>
  </p:clrMapOvr>
  <p:transition spd="slow">
    <p:checker/>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3354</TotalTime>
  <Words>1398</Words>
  <Application>Microsoft Office PowerPoint</Application>
  <PresentationFormat>On-screen Show (4:3)</PresentationFormat>
  <Paragraphs>187</Paragraphs>
  <Slides>38</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38</vt:i4>
      </vt:variant>
    </vt:vector>
  </HeadingPairs>
  <TitlesOfParts>
    <vt:vector size="52" baseType="lpstr">
      <vt:lpstr>Aharoni</vt:lpstr>
      <vt:lpstr>Algerian</vt:lpstr>
      <vt:lpstr>Arial</vt:lpstr>
      <vt:lpstr>Book Antiqua</vt:lpstr>
      <vt:lpstr>Calibri</vt:lpstr>
      <vt:lpstr>Constantia</vt:lpstr>
      <vt:lpstr>Cooper Black</vt:lpstr>
      <vt:lpstr>Cooper Std Black</vt:lpstr>
      <vt:lpstr>Lucida Sans</vt:lpstr>
      <vt:lpstr>Times New Roman</vt:lpstr>
      <vt:lpstr>Wingdings</vt:lpstr>
      <vt:lpstr>Wingdings 2</vt:lpstr>
      <vt:lpstr>Wingdings 3</vt:lpstr>
      <vt:lpstr>Apex</vt:lpstr>
      <vt:lpstr>PowerPoint Presentation</vt:lpstr>
      <vt:lpstr>PowerPoint Presentation</vt:lpstr>
      <vt:lpstr>NEW EDUCATION POLICY OF CBSE  ORIENTATION PROGRAMME</vt:lpstr>
      <vt:lpstr>PowerPoint Presentation</vt:lpstr>
      <vt:lpstr>PowerPoint Presentation</vt:lpstr>
      <vt:lpstr>PowerPoint Presentation</vt:lpstr>
      <vt:lpstr>WELCOME TO NEW EDUCATION POLICY SESSION 2017-18  </vt:lpstr>
      <vt:lpstr>PowerPoint Presentation</vt:lpstr>
      <vt:lpstr>PowerPoint Presentation</vt:lpstr>
      <vt:lpstr>PowerPoint Presentation</vt:lpstr>
      <vt:lpstr>LETS SEE  THE PROVISIONS OF NEW EDUCATION POLICY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2.  REGULARITY AND PUNCTUALITY</vt:lpstr>
      <vt:lpstr>PowerPoint Presentation</vt:lpstr>
      <vt:lpstr>THANK YOU</vt:lpstr>
    </vt:vector>
  </TitlesOfParts>
  <Company>NikSoft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dc:title>
  <dc:creator>Admin</dc:creator>
  <cp:lastModifiedBy>administrator</cp:lastModifiedBy>
  <cp:revision>515</cp:revision>
  <cp:lastPrinted>2017-04-07T08:31:57Z</cp:lastPrinted>
  <dcterms:created xsi:type="dcterms:W3CDTF">2013-03-21T06:31:40Z</dcterms:created>
  <dcterms:modified xsi:type="dcterms:W3CDTF">2017-04-07T10:34:42Z</dcterms:modified>
</cp:coreProperties>
</file>